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1293" r:id="rId2"/>
    <p:sldId id="1309" r:id="rId3"/>
    <p:sldId id="1310" r:id="rId4"/>
    <p:sldId id="1324" r:id="rId5"/>
    <p:sldId id="1313" r:id="rId6"/>
    <p:sldId id="1314" r:id="rId7"/>
    <p:sldId id="1315" r:id="rId8"/>
    <p:sldId id="1326" r:id="rId9"/>
    <p:sldId id="1316" r:id="rId10"/>
    <p:sldId id="1317" r:id="rId11"/>
    <p:sldId id="1318" r:id="rId12"/>
    <p:sldId id="1328" r:id="rId13"/>
    <p:sldId id="1319" r:id="rId14"/>
    <p:sldId id="1320" r:id="rId15"/>
    <p:sldId id="1321" r:id="rId16"/>
    <p:sldId id="1327" r:id="rId17"/>
    <p:sldId id="1329" r:id="rId18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4">
          <p15:clr>
            <a:srgbClr val="A4A3A4"/>
          </p15:clr>
        </p15:guide>
        <p15:guide id="2" orient="horz" pos="508">
          <p15:clr>
            <a:srgbClr val="A4A3A4"/>
          </p15:clr>
        </p15:guide>
        <p15:guide id="3" pos="14254">
          <p15:clr>
            <a:srgbClr val="A4A3A4"/>
          </p15:clr>
        </p15:guide>
        <p15:guide id="4" pos="7680">
          <p15:clr>
            <a:srgbClr val="A4A3A4"/>
          </p15:clr>
        </p15:guide>
        <p15:guide id="5" pos="1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6A7"/>
    <a:srgbClr val="445469"/>
    <a:srgbClr val="ED7D2A"/>
    <a:srgbClr val="EF9527"/>
    <a:srgbClr val="ED423D"/>
    <a:srgbClr val="54BE71"/>
    <a:srgbClr val="FAD0CE"/>
    <a:srgbClr val="000000"/>
    <a:srgbClr val="FFFFFF"/>
    <a:srgbClr val="20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33" autoAdjust="0"/>
    <p:restoredTop sz="96291" autoAdjust="0"/>
  </p:normalViewPr>
  <p:slideViewPr>
    <p:cSldViewPr snapToGrid="0" snapToObjects="1">
      <p:cViewPr>
        <p:scale>
          <a:sx n="45" d="100"/>
          <a:sy n="45" d="100"/>
        </p:scale>
        <p:origin x="408" y="992"/>
      </p:cViewPr>
      <p:guideLst>
        <p:guide orient="horz" pos="8134"/>
        <p:guide orient="horz" pos="508"/>
        <p:guide pos="14254"/>
        <p:guide pos="7680"/>
        <p:guide pos="10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95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8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3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5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3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5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4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236047" y="7242966"/>
            <a:ext cx="3013736" cy="29141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48722" y="7242966"/>
            <a:ext cx="3013736" cy="29141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3236047" y="3655919"/>
            <a:ext cx="3013736" cy="29141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748722" y="3655919"/>
            <a:ext cx="3013736" cy="29141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CE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384014" y="4424019"/>
            <a:ext cx="3921368" cy="384670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780759" y="4356100"/>
            <a:ext cx="18814912" cy="50673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00273" y="3509996"/>
            <a:ext cx="7196600" cy="447513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92000" y="5250171"/>
            <a:ext cx="10572304" cy="59551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17428" y="4581778"/>
            <a:ext cx="7214313" cy="430786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291233" y="4322232"/>
            <a:ext cx="3812322" cy="675082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595673" y="4487526"/>
            <a:ext cx="4684825" cy="6318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50343" y="6371973"/>
            <a:ext cx="6374579" cy="479020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3050193" y="8315467"/>
            <a:ext cx="2836433" cy="28371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1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8460409" y="8315467"/>
            <a:ext cx="2836433" cy="28371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3050193" y="4671510"/>
            <a:ext cx="2836433" cy="28371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  <p:sp>
        <p:nvSpPr>
          <p:cNvPr id="5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460409" y="4671510"/>
            <a:ext cx="2836433" cy="283717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3076810" y="765216"/>
            <a:ext cx="762000" cy="762000"/>
          </a:xfrm>
          <a:prstGeom prst="rect">
            <a:avLst/>
          </a:prstGeom>
          <a:solidFill>
            <a:srgbClr val="ED7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7600"/>
            <a:ext cx="21025723" cy="869632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0C4D3C42-F1E5-3843-83E0-D7BFC6307EFB}" type="datetime1">
              <a:rPr lang="en-US" smtClean="0"/>
              <a:t>4/28/16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56468" y="819678"/>
            <a:ext cx="79245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93959" y="13205250"/>
            <a:ext cx="2189728" cy="170122"/>
            <a:chOff x="5548426" y="3343939"/>
            <a:chExt cx="1095149" cy="85061"/>
          </a:xfrm>
        </p:grpSpPr>
        <p:sp>
          <p:nvSpPr>
            <p:cNvPr id="10" name="Oval 9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50444" y="3343939"/>
              <a:ext cx="85061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52462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54480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56498" y="3343939"/>
              <a:ext cx="85061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58514" y="3343939"/>
              <a:ext cx="85061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 Regular"/>
                <a:cs typeface="Roboto Regular"/>
              </a:endParaRPr>
            </a:p>
          </p:txBody>
        </p:sp>
      </p:grp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2" r:id="rId2"/>
    <p:sldLayoutId id="2147483757" r:id="rId3"/>
    <p:sldLayoutId id="2147483765" r:id="rId4"/>
    <p:sldLayoutId id="2147483780" r:id="rId5"/>
    <p:sldLayoutId id="2147483781" r:id="rId6"/>
    <p:sldLayoutId id="2147483767" r:id="rId7"/>
    <p:sldLayoutId id="2147483779" r:id="rId8"/>
    <p:sldLayoutId id="2147483758" r:id="rId9"/>
    <p:sldLayoutId id="2147483760" r:id="rId10"/>
    <p:sldLayoutId id="2147483761" r:id="rId1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handpoint.com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9647" y="0"/>
            <a:ext cx="24377649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6803605" y="7685757"/>
            <a:ext cx="10711271" cy="330969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Terminal Management System </a:t>
            </a:r>
          </a:p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Usage Overview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Document Version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1.1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 Light"/>
              <a:cs typeface="Lato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6651177" y="4128628"/>
            <a:ext cx="11016000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3007087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Creating merchants in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89" y="2061038"/>
            <a:ext cx="14005486" cy="10828523"/>
          </a:xfrm>
          <a:prstGeom prst="rect">
            <a:avLst/>
          </a:prstGeom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1221699" y="1954550"/>
            <a:ext cx="8862090" cy="7701523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Creating a merchant is the first step in onboarding merchants to the Handpoint platform.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Here you fill in the relevant information from the processor VAR sheet.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Select the relevant acquirer.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The Shared Secret can be found at the bottom of the page.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You will continue entering the rest of the VAR sheet information when assigning terminals. </a:t>
            </a:r>
            <a:endParaRPr lang="is-IS" sz="3600" dirty="0">
              <a:latin typeface="Roboto Light"/>
              <a:cs typeface="Roboto Light"/>
            </a:endParaRPr>
          </a:p>
        </p:txBody>
      </p:sp>
      <p:sp>
        <p:nvSpPr>
          <p:cNvPr id="20" name="Folded Corner 19"/>
          <p:cNvSpPr/>
          <p:nvPr/>
        </p:nvSpPr>
        <p:spPr>
          <a:xfrm flipH="1">
            <a:off x="16645228" y="2061038"/>
            <a:ext cx="5902034" cy="2310820"/>
          </a:xfrm>
          <a:prstGeom prst="foldedCorner">
            <a:avLst>
              <a:gd name="adj" fmla="val 26531"/>
            </a:avLst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The Handpoint Merchant </a:t>
            </a:r>
            <a:r>
              <a:rPr lang="is-IS" sz="2800" dirty="0" smtClean="0">
                <a:latin typeface="Roboto Light"/>
                <a:cs typeface="Roboto Light"/>
              </a:rPr>
              <a:t>ID </a:t>
            </a:r>
            <a:r>
              <a:rPr lang="is-IS" sz="2800" dirty="0">
                <a:latin typeface="Roboto Light"/>
                <a:cs typeface="Roboto Light"/>
              </a:rPr>
              <a:t>is generated by the system based on what is input in the Merchant Name field</a:t>
            </a:r>
            <a:r>
              <a:rPr lang="is-IS" sz="2800" dirty="0" smtClean="0">
                <a:latin typeface="Roboto Light"/>
                <a:cs typeface="Roboto Light"/>
              </a:rPr>
              <a:t>. </a:t>
            </a:r>
            <a:endParaRPr lang="en-US" dirty="0"/>
          </a:p>
        </p:txBody>
      </p:sp>
      <p:sp>
        <p:nvSpPr>
          <p:cNvPr id="21" name="Folded Corner 20"/>
          <p:cNvSpPr/>
          <p:nvPr/>
        </p:nvSpPr>
        <p:spPr>
          <a:xfrm>
            <a:off x="14601826" y="10975499"/>
            <a:ext cx="8343900" cy="2491119"/>
          </a:xfrm>
          <a:prstGeom prst="foldedCorner">
            <a:avLst>
              <a:gd name="adj" fmla="val 13112"/>
            </a:avLst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After </a:t>
            </a:r>
            <a:r>
              <a:rPr lang="is-IS" sz="2800" dirty="0" smtClean="0">
                <a:latin typeface="Roboto Light"/>
                <a:cs typeface="Roboto Light"/>
              </a:rPr>
              <a:t>information </a:t>
            </a:r>
            <a:r>
              <a:rPr lang="is-IS" sz="2800" dirty="0">
                <a:latin typeface="Roboto Light"/>
                <a:cs typeface="Roboto Light"/>
              </a:rPr>
              <a:t>has been </a:t>
            </a:r>
            <a:r>
              <a:rPr lang="is-IS" sz="2800" dirty="0" smtClean="0">
                <a:latin typeface="Roboto Light"/>
                <a:cs typeface="Roboto Light"/>
              </a:rPr>
              <a:t>input, press Save.  You can stop and restart this process.  Once the Merchant Information is complete, you will be given the option to immediately Publish the information and activate the merchant.</a:t>
            </a:r>
            <a:endParaRPr lang="is-I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21699" y="2176447"/>
            <a:ext cx="0" cy="6669148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ded Corner 23"/>
          <p:cNvSpPr/>
          <p:nvPr/>
        </p:nvSpPr>
        <p:spPr>
          <a:xfrm>
            <a:off x="704400" y="9857788"/>
            <a:ext cx="6098669" cy="2800937"/>
          </a:xfrm>
          <a:prstGeom prst="foldedCorner">
            <a:avLst>
              <a:gd name="adj" fmla="val 13112"/>
            </a:avLst>
          </a:prstGeom>
          <a:solidFill>
            <a:srgbClr val="44546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3200" b="1" dirty="0">
                <a:solidFill>
                  <a:schemeClr val="accent4"/>
                </a:solidFill>
                <a:latin typeface="Roboto Light"/>
                <a:cs typeface="Roboto Light"/>
              </a:rPr>
              <a:t>Which fields are required</a:t>
            </a:r>
            <a:r>
              <a:rPr lang="is-IS" sz="3200" b="1" dirty="0" smtClean="0">
                <a:solidFill>
                  <a:schemeClr val="accent4"/>
                </a:solidFill>
                <a:latin typeface="Roboto Light"/>
                <a:cs typeface="Roboto Light"/>
              </a:rPr>
              <a:t>?</a:t>
            </a:r>
          </a:p>
          <a:p>
            <a:endParaRPr lang="is-IS" sz="2800" dirty="0">
              <a:latin typeface="Roboto Light"/>
              <a:cs typeface="Roboto Light"/>
            </a:endParaRPr>
          </a:p>
          <a:p>
            <a:r>
              <a:rPr lang="is-IS" sz="2800" dirty="0">
                <a:latin typeface="Roboto Light"/>
                <a:cs typeface="Roboto Light"/>
              </a:rPr>
              <a:t>Typically all fields are required, the system will let you know if it’s missing some required </a:t>
            </a:r>
            <a:r>
              <a:rPr lang="is-IS" sz="2800" dirty="0" smtClean="0">
                <a:latin typeface="Roboto Light"/>
                <a:cs typeface="Roboto Light"/>
              </a:rPr>
              <a:t>fields.</a:t>
            </a:r>
            <a:endParaRPr lang="is-IS" sz="28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72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3035941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Assigning terminals to merchants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221698" y="2161500"/>
            <a:ext cx="8781283" cy="12092468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Terminals can be assigned from 3 different places in the TMS: from the front page, the top of the management page, or next to an unassigned terminal. </a:t>
            </a:r>
            <a:r>
              <a:rPr lang="is-IS" sz="3600" dirty="0">
                <a:latin typeface="Roboto Light"/>
                <a:cs typeface="Roboto Light"/>
              </a:rPr>
              <a:t>T</a:t>
            </a:r>
            <a:r>
              <a:rPr lang="is-IS" sz="3600" dirty="0" smtClean="0">
                <a:latin typeface="Roboto Light"/>
                <a:cs typeface="Roboto Light"/>
              </a:rPr>
              <a:t>hey all lead to the same process.</a:t>
            </a:r>
          </a:p>
          <a:p>
            <a:pPr marL="0" indent="0">
              <a:lnSpc>
                <a:spcPct val="100000"/>
              </a:lnSpc>
              <a:buNone/>
            </a:pPr>
            <a:endParaRPr lang="is-IS" sz="3600" dirty="0" smtClean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This will bring up a view where you are able to select a merchant and assign one or more terminals to it.  Terminals are identified by the Serial Number found on the back of the terminal.</a:t>
            </a:r>
          </a:p>
          <a:p>
            <a:pPr marL="0" indent="0">
              <a:lnSpc>
                <a:spcPct val="100000"/>
              </a:lnSpc>
              <a:buNone/>
            </a:pPr>
            <a:endParaRPr lang="is-IS" sz="1500" dirty="0" smtClean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After </a:t>
            </a:r>
            <a:r>
              <a:rPr lang="is-IS" sz="3600" dirty="0">
                <a:latin typeface="Roboto Light"/>
                <a:cs typeface="Roboto Light"/>
              </a:rPr>
              <a:t>assigning a terminal to a </a:t>
            </a:r>
            <a:r>
              <a:rPr lang="is-IS" sz="3600" dirty="0" smtClean="0">
                <a:latin typeface="Roboto Light"/>
                <a:cs typeface="Roboto Light"/>
              </a:rPr>
              <a:t>merchant, </a:t>
            </a:r>
            <a:r>
              <a:rPr lang="is-IS" sz="3600" dirty="0">
                <a:latin typeface="Roboto Light"/>
                <a:cs typeface="Roboto Light"/>
              </a:rPr>
              <a:t>the next step is </a:t>
            </a:r>
            <a:r>
              <a:rPr lang="is-IS" sz="3600" dirty="0" smtClean="0">
                <a:latin typeface="Roboto Light"/>
                <a:cs typeface="Roboto Light"/>
              </a:rPr>
              <a:t>to Edit </a:t>
            </a:r>
            <a:r>
              <a:rPr lang="is-IS" sz="3600" dirty="0">
                <a:latin typeface="Roboto Light"/>
                <a:cs typeface="Roboto Light"/>
              </a:rPr>
              <a:t>that terminal and finish the setup from the </a:t>
            </a:r>
            <a:r>
              <a:rPr lang="is-IS" sz="3600" dirty="0" smtClean="0">
                <a:latin typeface="Roboto Light"/>
                <a:cs typeface="Roboto Light"/>
              </a:rPr>
              <a:t>VAR </a:t>
            </a:r>
            <a:r>
              <a:rPr lang="is-IS" sz="3600" dirty="0">
                <a:latin typeface="Roboto Light"/>
                <a:cs typeface="Roboto Light"/>
              </a:rPr>
              <a:t>sheet.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>
                <a:latin typeface="Roboto Light"/>
                <a:cs typeface="Roboto Light"/>
              </a:rPr>
              <a:t>To </a:t>
            </a:r>
            <a:r>
              <a:rPr lang="is-IS" sz="3600" dirty="0" smtClean="0">
                <a:latin typeface="Roboto Light"/>
                <a:cs typeface="Roboto Light"/>
              </a:rPr>
              <a:t>Edit </a:t>
            </a:r>
            <a:r>
              <a:rPr lang="is-IS" sz="3600" dirty="0">
                <a:latin typeface="Roboto Light"/>
                <a:cs typeface="Roboto Light"/>
              </a:rPr>
              <a:t>a terminal, locate </a:t>
            </a:r>
            <a:r>
              <a:rPr lang="is-IS" sz="3600" dirty="0" smtClean="0">
                <a:latin typeface="Roboto Light"/>
                <a:cs typeface="Roboto Light"/>
              </a:rPr>
              <a:t>the terminal </a:t>
            </a:r>
            <a:r>
              <a:rPr lang="is-IS" sz="3600" dirty="0">
                <a:latin typeface="Roboto Light"/>
                <a:cs typeface="Roboto Light"/>
              </a:rPr>
              <a:t>in the management view and click Edit terminal. </a:t>
            </a: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16" y="1928016"/>
            <a:ext cx="5702589" cy="1093106"/>
          </a:xfrm>
          <a:prstGeom prst="rect">
            <a:avLst/>
          </a:prstGeom>
          <a:effectLst>
            <a:outerShdw blurRad="304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84" y="3763309"/>
            <a:ext cx="2833502" cy="1098257"/>
          </a:xfrm>
          <a:prstGeom prst="rect">
            <a:avLst/>
          </a:prstGeom>
          <a:effectLst>
            <a:outerShdw blurRad="3048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248" y="2758232"/>
            <a:ext cx="2294371" cy="2485569"/>
          </a:xfrm>
          <a:prstGeom prst="rect">
            <a:avLst/>
          </a:prstGeom>
          <a:effectLst>
            <a:outerShdw blurRad="304800" dist="1905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>
            <a:off x="1196488" y="3046024"/>
            <a:ext cx="25210" cy="8370122"/>
          </a:xfrm>
          <a:prstGeom prst="line">
            <a:avLst/>
          </a:prstGeom>
          <a:ln w="53975">
            <a:solidFill>
              <a:srgbClr val="445469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189" y="6043138"/>
            <a:ext cx="10463424" cy="3007056"/>
          </a:xfrm>
          <a:prstGeom prst="rect">
            <a:avLst/>
          </a:prstGeom>
          <a:effectLst>
            <a:outerShdw blurRad="381000" dist="228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49" y="9825531"/>
            <a:ext cx="12323155" cy="2901375"/>
          </a:xfrm>
          <a:prstGeom prst="rect">
            <a:avLst/>
          </a:prstGeom>
          <a:effectLst>
            <a:outerShdw blurRad="3556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Folded Corner 52"/>
          <p:cNvSpPr/>
          <p:nvPr/>
        </p:nvSpPr>
        <p:spPr>
          <a:xfrm>
            <a:off x="16858960" y="1600333"/>
            <a:ext cx="6098669" cy="3643468"/>
          </a:xfrm>
          <a:prstGeom prst="foldedCorner">
            <a:avLst>
              <a:gd name="adj" fmla="val 13112"/>
            </a:avLst>
          </a:prstGeom>
          <a:solidFill>
            <a:srgbClr val="44546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3200" b="1" dirty="0" smtClean="0">
                <a:solidFill>
                  <a:schemeClr val="accent4"/>
                </a:solidFill>
                <a:latin typeface="Roboto Light"/>
                <a:cs typeface="Roboto Light"/>
              </a:rPr>
              <a:t>Can I start creating a merchant without assigning terminals?</a:t>
            </a:r>
          </a:p>
          <a:p>
            <a:endParaRPr lang="is-IS" sz="2800" b="1" dirty="0">
              <a:latin typeface="Roboto Light"/>
              <a:cs typeface="Roboto Light"/>
            </a:endParaRPr>
          </a:p>
          <a:p>
            <a:r>
              <a:rPr lang="en-US" sz="2800" dirty="0" smtClean="0">
                <a:latin typeface="Roboto Light"/>
                <a:cs typeface="Roboto Light"/>
              </a:rPr>
              <a:t>Yes. It </a:t>
            </a:r>
            <a:r>
              <a:rPr lang="en-US" sz="2800" dirty="0">
                <a:latin typeface="Roboto Light"/>
                <a:cs typeface="Roboto Light"/>
              </a:rPr>
              <a:t>is very possible to first create the </a:t>
            </a:r>
            <a:r>
              <a:rPr lang="en-US" sz="2800" dirty="0" smtClean="0">
                <a:latin typeface="Roboto Light"/>
                <a:cs typeface="Roboto Light"/>
              </a:rPr>
              <a:t>merchant </a:t>
            </a:r>
            <a:r>
              <a:rPr lang="en-US" sz="2800" dirty="0">
                <a:latin typeface="Roboto Light"/>
                <a:cs typeface="Roboto Light"/>
              </a:rPr>
              <a:t>and then add the terminal later on when the </a:t>
            </a:r>
            <a:r>
              <a:rPr lang="en-US" sz="2800" dirty="0" smtClean="0">
                <a:latin typeface="Roboto Light"/>
                <a:cs typeface="Roboto Light"/>
              </a:rPr>
              <a:t>serial number for </a:t>
            </a:r>
            <a:r>
              <a:rPr lang="en-US" sz="2800" dirty="0">
                <a:latin typeface="Roboto Light"/>
                <a:cs typeface="Roboto Light"/>
              </a:rPr>
              <a:t>that </a:t>
            </a:r>
            <a:r>
              <a:rPr lang="en-US" sz="2800" dirty="0" smtClean="0">
                <a:latin typeface="Roboto Light"/>
                <a:cs typeface="Roboto Light"/>
              </a:rPr>
              <a:t>terminal is known.</a:t>
            </a:r>
            <a:endParaRPr lang="is-IS" sz="2800" dirty="0">
              <a:latin typeface="Roboto Light"/>
              <a:cs typeface="Roboto Light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3607291" y="7772678"/>
            <a:ext cx="6098669" cy="3643468"/>
          </a:xfrm>
          <a:prstGeom prst="foldedCorner">
            <a:avLst>
              <a:gd name="adj" fmla="val 13112"/>
            </a:avLst>
          </a:prstGeom>
          <a:solidFill>
            <a:srgbClr val="44546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3200" b="1" dirty="0" smtClean="0">
                <a:solidFill>
                  <a:schemeClr val="accent4"/>
                </a:solidFill>
                <a:latin typeface="Roboto Light"/>
                <a:cs typeface="Roboto Light"/>
              </a:rPr>
              <a:t>Where do I locate the Serial Number?</a:t>
            </a:r>
            <a:endParaRPr lang="is-IS" sz="3200" b="1" dirty="0" smtClean="0">
              <a:solidFill>
                <a:schemeClr val="accent4"/>
              </a:solidFill>
              <a:latin typeface="Roboto Light"/>
              <a:cs typeface="Roboto Light"/>
            </a:endParaRPr>
          </a:p>
          <a:p>
            <a:endParaRPr lang="is-IS" sz="2800" b="1" dirty="0">
              <a:latin typeface="Roboto Light"/>
              <a:cs typeface="Roboto Light"/>
            </a:endParaRPr>
          </a:p>
          <a:p>
            <a:r>
              <a:rPr lang="en-US" sz="2800" dirty="0" smtClean="0">
                <a:latin typeface="Roboto Light"/>
                <a:cs typeface="Roboto Light"/>
              </a:rPr>
              <a:t>The terminal serial number can be found on the back of the Card Reader and it’s packaging. It is a unique identifier for the terminal.</a:t>
            </a:r>
            <a:endParaRPr lang="is-IS" sz="28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6864380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 smtClean="0">
                <a:ea typeface="Open Sans Light" panose="020B0306030504020204" pitchFamily="34" charset="0"/>
              </a:rPr>
              <a:t>Editing a terminal</a:t>
            </a:r>
            <a:endParaRPr lang="en-US" sz="6600" b="1" dirty="0">
              <a:ea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85" y="1954550"/>
            <a:ext cx="16685491" cy="11520934"/>
          </a:xfrm>
          <a:prstGeom prst="rect">
            <a:avLst/>
          </a:prstGeom>
        </p:spPr>
      </p:pic>
      <p:sp>
        <p:nvSpPr>
          <p:cNvPr id="19" name="Folded Corner 18"/>
          <p:cNvSpPr/>
          <p:nvPr/>
        </p:nvSpPr>
        <p:spPr>
          <a:xfrm>
            <a:off x="12860919" y="997517"/>
            <a:ext cx="7042150" cy="1197549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smtClean="0">
                <a:latin typeface="Roboto Light"/>
                <a:cs typeface="Roboto Light"/>
              </a:rPr>
              <a:t>Editing a terminal is the final stage in finalizing the onboarding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>
            <a:off x="257174" y="4530426"/>
            <a:ext cx="3982319" cy="2127549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smtClean="0">
                <a:latin typeface="Roboto Light"/>
                <a:cs typeface="Roboto Light"/>
              </a:rPr>
              <a:t>You can copy duplicate information from the merchant setup to speed up process.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1" name="Folded Corner 20"/>
          <p:cNvSpPr/>
          <p:nvPr/>
        </p:nvSpPr>
        <p:spPr>
          <a:xfrm flipH="1">
            <a:off x="5952480" y="11023220"/>
            <a:ext cx="6599739" cy="1806090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smtClean="0">
                <a:latin typeface="Roboto Light"/>
                <a:cs typeface="Roboto Light"/>
              </a:rPr>
              <a:t>Fields in the terminal information section might differ depending on which processor the merchant is setup for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13118238" y="9336320"/>
            <a:ext cx="3263756" cy="1387098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smtClean="0">
                <a:latin typeface="Roboto Light"/>
                <a:cs typeface="Roboto Light"/>
              </a:rPr>
              <a:t>Save and publish when done.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3" name="Folded Corner 22"/>
          <p:cNvSpPr/>
          <p:nvPr/>
        </p:nvSpPr>
        <p:spPr>
          <a:xfrm>
            <a:off x="17383447" y="3714213"/>
            <a:ext cx="6098669" cy="5829837"/>
          </a:xfrm>
          <a:prstGeom prst="foldedCorner">
            <a:avLst>
              <a:gd name="adj" fmla="val 13112"/>
            </a:avLst>
          </a:prstGeom>
          <a:solidFill>
            <a:srgbClr val="445469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3200" b="1" dirty="0" smtClean="0">
                <a:solidFill>
                  <a:schemeClr val="accent4"/>
                </a:solidFill>
                <a:latin typeface="Roboto Light"/>
                <a:cs typeface="Roboto Light"/>
              </a:rPr>
              <a:t>When do changes go live?</a:t>
            </a:r>
            <a:endParaRPr lang="is-IS" sz="3200" b="1" dirty="0">
              <a:solidFill>
                <a:schemeClr val="accent4"/>
              </a:solidFill>
              <a:latin typeface="Roboto Light"/>
              <a:cs typeface="Roboto Light"/>
            </a:endParaRPr>
          </a:p>
          <a:p>
            <a:endParaRPr lang="is-IS" sz="2800" dirty="0">
              <a:latin typeface="Roboto Light"/>
              <a:cs typeface="Roboto Light"/>
            </a:endParaRPr>
          </a:p>
          <a:p>
            <a:r>
              <a:rPr lang="is-IS" sz="2800" dirty="0" smtClean="0">
                <a:latin typeface="Roboto Light"/>
                <a:cs typeface="Roboto Light"/>
              </a:rPr>
              <a:t>Changes are live as soon as they are published. However, changes that propogate to the card reader do not go live until the card reader connects to the gateway, i.e., </a:t>
            </a:r>
            <a:r>
              <a:rPr lang="en-US" sz="2800" dirty="0">
                <a:latin typeface="Roboto Light"/>
                <a:cs typeface="Roboto Light"/>
              </a:rPr>
              <a:t>t</a:t>
            </a:r>
            <a:r>
              <a:rPr lang="is-IS" sz="2800" dirty="0" smtClean="0">
                <a:latin typeface="Roboto Light"/>
                <a:cs typeface="Roboto Light"/>
              </a:rPr>
              <a:t>hrough a transaction or an update. Then the terminal will automatically download and update itself.  This generally takes less than a minute to complete.</a:t>
            </a:r>
            <a:endParaRPr lang="is-IS" sz="28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44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5391458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Locating the shared secret (merchant </a:t>
            </a:r>
            <a:r>
              <a:rPr lang="en-US" sz="6600" b="1" dirty="0" smtClean="0">
                <a:ea typeface="Open Sans Light" panose="020B0306030504020204" pitchFamily="34" charset="0"/>
              </a:rPr>
              <a:t>key)</a:t>
            </a:r>
            <a:endParaRPr lang="en-US" sz="6600" b="1" dirty="0">
              <a:ea typeface="Open Sans Light" panose="020B03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6" y="2869599"/>
            <a:ext cx="11372561" cy="8792843"/>
          </a:xfrm>
          <a:prstGeom prst="rect">
            <a:avLst/>
          </a:prstGeom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1221699" y="1954550"/>
            <a:ext cx="8573715" cy="1946101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1700" y="2176080"/>
            <a:ext cx="10249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 Light"/>
                <a:cs typeface="Roboto Light"/>
              </a:rPr>
              <a:t>The shared secret is the key to merchants’ terminals – It needs to be delivered to the organization responsible for storing the key on the behalf of the merchant. Typically it is the </a:t>
            </a:r>
            <a:r>
              <a:rPr lang="en-US" dirty="0" smtClean="0">
                <a:latin typeface="Roboto Light"/>
                <a:cs typeface="Roboto Light"/>
              </a:rPr>
              <a:t>ISV’s </a:t>
            </a:r>
            <a:r>
              <a:rPr lang="en-US" dirty="0">
                <a:latin typeface="Roboto Light"/>
                <a:cs typeface="Roboto Light"/>
              </a:rPr>
              <a:t>responsibility.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"/>
          <a:stretch/>
        </p:blipFill>
        <p:spPr>
          <a:xfrm>
            <a:off x="12037326" y="2198036"/>
            <a:ext cx="11976100" cy="720000"/>
          </a:xfrm>
          <a:prstGeom prst="rect">
            <a:avLst/>
          </a:prstGeom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2362759" y="1963568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0187595" y="9625131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1700" y="4985522"/>
            <a:ext cx="10935802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latin typeface="Roboto Light"/>
                <a:cs typeface="Roboto Light"/>
              </a:rPr>
              <a:t>The shared secret is a randomly generated string of text and is the same for all terminals in a single merchant account. It is generated randomly but can be edited </a:t>
            </a:r>
            <a:r>
              <a:rPr lang="en-US" dirty="0" smtClean="0">
                <a:latin typeface="Roboto Light"/>
                <a:cs typeface="Roboto Light"/>
              </a:rPr>
              <a:t>by </a:t>
            </a:r>
            <a:r>
              <a:rPr lang="en-US" dirty="0" err="1">
                <a:latin typeface="Roboto Light"/>
                <a:cs typeface="Roboto Light"/>
              </a:rPr>
              <a:t>Handpoint</a:t>
            </a:r>
            <a:r>
              <a:rPr lang="en-US" dirty="0">
                <a:latin typeface="Roboto Light"/>
                <a:cs typeface="Roboto Light"/>
              </a:rPr>
              <a:t> </a:t>
            </a:r>
            <a:r>
              <a:rPr lang="en-US" dirty="0" smtClean="0">
                <a:latin typeface="Roboto Light"/>
                <a:cs typeface="Roboto Light"/>
              </a:rPr>
              <a:t>admins only.</a:t>
            </a:r>
            <a:endParaRPr lang="en-US" dirty="0">
              <a:latin typeface="Roboto Light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8171" y="8269666"/>
            <a:ext cx="1113655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latin typeface="Roboto Light"/>
                <a:cs typeface="Roboto Light"/>
              </a:rPr>
              <a:t>To locate the shared secret click </a:t>
            </a:r>
            <a:r>
              <a:rPr lang="en-US" i="1" dirty="0">
                <a:latin typeface="Roboto Light"/>
                <a:cs typeface="Roboto Light"/>
              </a:rPr>
              <a:t>Edit Merchant       </a:t>
            </a:r>
            <a:r>
              <a:rPr lang="en-US" dirty="0">
                <a:latin typeface="Roboto Light"/>
                <a:cs typeface="Roboto Light"/>
              </a:rPr>
              <a:t>next to the merchant listing in the management page, this will bring up the Merchant Information view. Locate the </a:t>
            </a:r>
            <a:r>
              <a:rPr lang="en-US" i="1" dirty="0">
                <a:latin typeface="Roboto Light"/>
                <a:cs typeface="Roboto Light"/>
              </a:rPr>
              <a:t>Shared Secret </a:t>
            </a:r>
            <a:r>
              <a:rPr lang="en-US" dirty="0">
                <a:latin typeface="Roboto Light"/>
                <a:cs typeface="Roboto Light"/>
              </a:rPr>
              <a:t>field.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8169" y="10610310"/>
            <a:ext cx="10935803" cy="25391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 smtClean="0">
                <a:latin typeface="Roboto Light"/>
                <a:cs typeface="Roboto Light"/>
              </a:rPr>
              <a:t>Double click on the text to </a:t>
            </a:r>
            <a:r>
              <a:rPr lang="en-US" dirty="0">
                <a:latin typeface="Roboto Light"/>
                <a:cs typeface="Roboto Light"/>
              </a:rPr>
              <a:t>highlight the </a:t>
            </a:r>
            <a:r>
              <a:rPr lang="en-US" dirty="0" smtClean="0">
                <a:latin typeface="Roboto Light"/>
                <a:cs typeface="Roboto Light"/>
              </a:rPr>
              <a:t>shared secret, </a:t>
            </a:r>
            <a:r>
              <a:rPr lang="en-US" dirty="0">
                <a:latin typeface="Roboto Light"/>
                <a:cs typeface="Roboto Light"/>
              </a:rPr>
              <a:t>right </a:t>
            </a:r>
            <a:r>
              <a:rPr lang="en-US" dirty="0" smtClean="0">
                <a:latin typeface="Roboto Light"/>
                <a:cs typeface="Roboto Light"/>
              </a:rPr>
              <a:t>click, </a:t>
            </a:r>
            <a:r>
              <a:rPr lang="en-US" dirty="0">
                <a:latin typeface="Roboto Light"/>
                <a:cs typeface="Roboto Light"/>
              </a:rPr>
              <a:t>and choose Copy. </a:t>
            </a:r>
          </a:p>
          <a:p>
            <a:endParaRPr lang="en-US" sz="1500" dirty="0" smtClean="0">
              <a:latin typeface="Roboto Light"/>
              <a:cs typeface="Roboto Light"/>
            </a:endParaRPr>
          </a:p>
          <a:p>
            <a:r>
              <a:rPr lang="en-US" dirty="0" smtClean="0">
                <a:latin typeface="Roboto Light"/>
                <a:cs typeface="Roboto Light"/>
              </a:rPr>
              <a:t>You </a:t>
            </a:r>
            <a:r>
              <a:rPr lang="en-US" dirty="0">
                <a:latin typeface="Roboto Light"/>
                <a:cs typeface="Roboto Light"/>
              </a:rPr>
              <a:t>should now be able to paste it into the tool of your choice for </a:t>
            </a:r>
            <a:r>
              <a:rPr lang="en-US" dirty="0" smtClean="0">
                <a:latin typeface="Roboto Light"/>
                <a:cs typeface="Roboto Light"/>
              </a:rPr>
              <a:t>sending</a:t>
            </a:r>
            <a:endParaRPr lang="en-US" dirty="0">
              <a:latin typeface="Roboto Light"/>
              <a:cs typeface="Roboto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575483" y="8326816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140589" y="9904197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26499" y="8430521"/>
            <a:ext cx="0" cy="4460404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36" y="11460651"/>
            <a:ext cx="10166462" cy="1746707"/>
          </a:xfrm>
          <a:prstGeom prst="rect">
            <a:avLst/>
          </a:prstGeom>
          <a:effectLst>
            <a:outerShdw blurRad="254000" dist="228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/>
          <p:cNvSpPr/>
          <p:nvPr/>
        </p:nvSpPr>
        <p:spPr>
          <a:xfrm>
            <a:off x="19397886" y="12125893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7225284" y="11299065"/>
            <a:ext cx="500983" cy="500983"/>
          </a:xfrm>
          <a:prstGeom prst="ellipse">
            <a:avLst/>
          </a:prstGeom>
          <a:solidFill>
            <a:srgbClr val="EF9527"/>
          </a:solidFill>
          <a:ln>
            <a:solidFill>
              <a:srgbClr val="ED7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11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8380820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Tipping configuration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4"/>
          <p:cNvSpPr txBox="1">
            <a:spLocks/>
          </p:cNvSpPr>
          <p:nvPr/>
        </p:nvSpPr>
        <p:spPr>
          <a:xfrm>
            <a:off x="1221699" y="2570155"/>
            <a:ext cx="9889646" cy="5270088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Handpoint supports tipping on the card reader. If enabled, the card holder is prompted to tip on the card reader during a sale. The card holder can choose between preset values, a custom value, or “No Tip” before commencing with the transaction.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Tipping is enabled per terminal and custom values can be configured both on a merchant level and terminal level.</a:t>
            </a:r>
            <a:endParaRPr lang="is-IS" sz="3600" dirty="0">
              <a:latin typeface="Roboto Light"/>
              <a:cs typeface="Robo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58" y="3312552"/>
            <a:ext cx="8310650" cy="5620963"/>
          </a:xfrm>
          <a:prstGeom prst="rect">
            <a:avLst/>
          </a:prstGeom>
          <a:effectLst>
            <a:outerShdw blurRad="4445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" y="10972900"/>
            <a:ext cx="13391076" cy="1507736"/>
          </a:xfrm>
          <a:prstGeom prst="rect">
            <a:avLst/>
          </a:prstGeom>
          <a:effectLst>
            <a:outerShdw blurRad="4445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olded Corner 18"/>
          <p:cNvSpPr/>
          <p:nvPr/>
        </p:nvSpPr>
        <p:spPr>
          <a:xfrm flipH="1">
            <a:off x="11111345" y="1553310"/>
            <a:ext cx="7020790" cy="2130902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>
                <a:latin typeface="Roboto Light"/>
                <a:cs typeface="Roboto Light"/>
              </a:rPr>
              <a:t>On the merchant level you can configure custom tip values – This is done in the Edit Merchant or Create Merchant views</a:t>
            </a:r>
          </a:p>
          <a:p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 flipH="1">
            <a:off x="8178008" y="9154691"/>
            <a:ext cx="7020790" cy="2130902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Tipping has to be enabled per terminal and custom values can be configured further there if needed. This is done in the Edit Terminal 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9797875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Deleting and </a:t>
            </a:r>
            <a:r>
              <a:rPr lang="en-US" sz="6600" b="1" dirty="0" err="1">
                <a:ea typeface="Open Sans Light" panose="020B0306030504020204" pitchFamily="34" charset="0"/>
              </a:rPr>
              <a:t>unassigning</a:t>
            </a:r>
            <a:endParaRPr lang="en-US" sz="6600" b="1" dirty="0">
              <a:ea typeface="Open Sans Light" panose="020B0306030504020204" pitchFamily="34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221699" y="1954550"/>
            <a:ext cx="9473409" cy="11548730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400" dirty="0" smtClean="0">
                <a:latin typeface="Roboto Light"/>
                <a:cs typeface="Roboto Light"/>
              </a:rPr>
              <a:t>Merchants can be deleted and terminals can be unassigned.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400" dirty="0" smtClean="0">
                <a:latin typeface="Roboto Light"/>
                <a:cs typeface="Roboto Light"/>
              </a:rPr>
              <a:t>Obviously, deleting a merchant is a high risk operation and should only be done if </a:t>
            </a:r>
            <a:r>
              <a:rPr lang="is-IS" sz="3400" dirty="0" smtClean="0">
                <a:latin typeface="Roboto Light"/>
                <a:cs typeface="Roboto Light"/>
              </a:rPr>
              <a:t>there </a:t>
            </a:r>
            <a:r>
              <a:rPr lang="is-IS" sz="3400" dirty="0" smtClean="0">
                <a:latin typeface="Roboto Light"/>
                <a:cs typeface="Roboto Light"/>
              </a:rPr>
              <a:t>was an error during the onboarding and it is considered quicker to just delete and start </a:t>
            </a:r>
            <a:r>
              <a:rPr lang="is-IS" sz="3400" dirty="0" smtClean="0">
                <a:latin typeface="Roboto Light"/>
                <a:cs typeface="Roboto Light"/>
              </a:rPr>
              <a:t>over.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400" dirty="0" smtClean="0">
                <a:latin typeface="Roboto Light"/>
                <a:cs typeface="Roboto Light"/>
              </a:rPr>
              <a:t>Terminals </a:t>
            </a:r>
            <a:r>
              <a:rPr lang="is-IS" sz="3400" dirty="0" smtClean="0">
                <a:latin typeface="Roboto Light"/>
                <a:cs typeface="Roboto Light"/>
              </a:rPr>
              <a:t>can be unassigned from merchants. This is done if, e.g., a merchant returns the device to you for replacement or to upgrade to an alternative Handpoint device, such as the HiPro</a:t>
            </a:r>
            <a:r>
              <a:rPr lang="is-IS" sz="3400" dirty="0" smtClean="0">
                <a:latin typeface="Roboto Light"/>
                <a:cs typeface="Roboto Light"/>
              </a:rPr>
              <a:t>. Merchants with no assigned terminals are considered inactive.</a:t>
            </a:r>
            <a:endParaRPr lang="is-IS" sz="3400" dirty="0" smtClean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400" dirty="0" smtClean="0">
                <a:latin typeface="Roboto Light"/>
                <a:cs typeface="Roboto Light"/>
              </a:rPr>
              <a:t>When terminals are unassigned from a merchant they are moved to the list of unassigned terminals.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s-IS" sz="3400" dirty="0" smtClean="0">
                <a:latin typeface="Roboto Light"/>
                <a:cs typeface="Roboto Light"/>
              </a:rPr>
              <a:t>Both deleting and unassigning is done from the </a:t>
            </a:r>
            <a:r>
              <a:rPr lang="is-IS" sz="3400" i="1" dirty="0" smtClean="0">
                <a:latin typeface="Roboto Light"/>
                <a:cs typeface="Roboto Light"/>
              </a:rPr>
              <a:t>More dropdown </a:t>
            </a:r>
            <a:r>
              <a:rPr lang="is-IS" sz="3400" dirty="0" smtClean="0">
                <a:latin typeface="Roboto Light"/>
                <a:cs typeface="Roboto Light"/>
              </a:rPr>
              <a:t>button next to an item in the management view.</a:t>
            </a:r>
            <a:endParaRPr lang="is-IS" sz="3400" dirty="0">
              <a:latin typeface="Roboto Light"/>
              <a:cs typeface="Roboto Ligh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25328" y="2382982"/>
            <a:ext cx="31415" cy="10430168"/>
          </a:xfrm>
          <a:prstGeom prst="line">
            <a:avLst/>
          </a:prstGeom>
          <a:ln w="53975">
            <a:solidFill>
              <a:srgbClr val="445469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58" y="990550"/>
            <a:ext cx="12351459" cy="85283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58" y="9518938"/>
            <a:ext cx="5691796" cy="35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556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Oval 35"/>
          <p:cNvSpPr/>
          <p:nvPr/>
        </p:nvSpPr>
        <p:spPr>
          <a:xfrm>
            <a:off x="21114327" y="3546763"/>
            <a:ext cx="2216727" cy="1458599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6" idx="3"/>
            <a:endCxn id="34" idx="7"/>
          </p:cNvCxnSpPr>
          <p:nvPr/>
        </p:nvCxnSpPr>
        <p:spPr>
          <a:xfrm flipH="1">
            <a:off x="16590610" y="4791755"/>
            <a:ext cx="4848349" cy="5250257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27" name="Rectangle 26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7075976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Reusing terminals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221699" y="1954550"/>
            <a:ext cx="11894227" cy="11199916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Terminals can be reused and moved from merchant to merchant. In order to do so, the following best practices help ensure a smooth merchant experience and minimze the risk of additional customer support</a:t>
            </a:r>
            <a:r>
              <a:rPr lang="is-IS" sz="3600" dirty="0">
                <a:latin typeface="Roboto Light"/>
                <a:cs typeface="Roboto Light"/>
              </a:rPr>
              <a:t>.</a:t>
            </a:r>
            <a:endParaRPr lang="is-IS" sz="3600" dirty="0" smtClean="0">
              <a:latin typeface="Roboto Light"/>
              <a:cs typeface="Roboto Light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Unassign terminal from old merchant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Assign alternative terminal to new merchant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Update terminal information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Extract and send the shared secret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Do a flash reset on the card reader with simple instructions provided to the merchant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is-IS" sz="3600" dirty="0" smtClean="0">
                <a:latin typeface="Roboto Light"/>
                <a:cs typeface="Roboto Light"/>
              </a:rPr>
              <a:t>Initiate an update to the card reader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 smtClean="0">
                <a:latin typeface="Roboto Light"/>
                <a:cs typeface="Roboto Light"/>
              </a:rPr>
              <a:t>Point 5 and 6 can be done by the merchant, and require minimal effort.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5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29647" y="0"/>
            <a:ext cx="24377649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 dirty="0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472323" y="7685757"/>
            <a:ext cx="13373858" cy="3309691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Terminal Management System </a:t>
            </a: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 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 Light"/>
              <a:cs typeface="Lato Light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Reach out to 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  <a:hlinkClick r:id="rId3"/>
              </a:rPr>
              <a:t>support@handpoint.com</a:t>
            </a:r>
            <a:r>
              <a:rPr lang="en-US" sz="32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Light"/>
                <a:cs typeface="Lato Light"/>
              </a:rPr>
              <a:t>for assistance or more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6651177" y="4128628"/>
            <a:ext cx="11016000" cy="22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3627916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Contents</a:t>
            </a:r>
          </a:p>
        </p:txBody>
      </p:sp>
      <p:sp>
        <p:nvSpPr>
          <p:cNvPr id="41" name="Subtitle 4"/>
          <p:cNvSpPr txBox="1">
            <a:spLocks/>
          </p:cNvSpPr>
          <p:nvPr/>
        </p:nvSpPr>
        <p:spPr>
          <a:xfrm>
            <a:off x="1524857" y="2332602"/>
            <a:ext cx="9838381" cy="9651873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Introduction to TMS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Onboarding workflow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Gaining access to Handpoint TMS</a:t>
            </a:r>
          </a:p>
          <a:p>
            <a:pPr marL="0" indent="0">
              <a:buNone/>
            </a:pPr>
            <a:r>
              <a:rPr lang="is-IS" sz="3600" dirty="0" smtClean="0">
                <a:latin typeface="Roboto Light"/>
                <a:cs typeface="Roboto Light"/>
              </a:rPr>
              <a:t>Getting started in the TMS - Front </a:t>
            </a:r>
            <a:r>
              <a:rPr lang="is-IS" sz="3600" dirty="0">
                <a:latin typeface="Roboto Light"/>
                <a:cs typeface="Roboto Light"/>
              </a:rPr>
              <a:t>page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Management page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Searching and </a:t>
            </a:r>
            <a:r>
              <a:rPr lang="is-IS" sz="3600" dirty="0" smtClean="0">
                <a:latin typeface="Roboto Light"/>
                <a:cs typeface="Roboto Light"/>
              </a:rPr>
              <a:t>filtering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Creating merchants in the system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Assigning terminals to merchants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Locating </a:t>
            </a:r>
            <a:r>
              <a:rPr lang="is-IS" sz="3600" dirty="0" smtClean="0">
                <a:latin typeface="Roboto Light"/>
                <a:cs typeface="Roboto Light"/>
              </a:rPr>
              <a:t>shared secret (merchant key)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Tipping configuration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Deleting and unassigning</a:t>
            </a:r>
          </a:p>
          <a:p>
            <a:pPr marL="0" indent="0">
              <a:buNone/>
            </a:pPr>
            <a:r>
              <a:rPr lang="is-IS" sz="3600" dirty="0" smtClean="0">
                <a:latin typeface="Roboto Light"/>
                <a:cs typeface="Roboto Light"/>
              </a:rPr>
              <a:t>Reusing terminals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Support and information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72317" y="2117576"/>
            <a:ext cx="0" cy="11150024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7806945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Introduction to TMS</a:t>
            </a:r>
          </a:p>
        </p:txBody>
      </p:sp>
      <p:sp>
        <p:nvSpPr>
          <p:cNvPr id="41" name="Subtitle 4"/>
          <p:cNvSpPr txBox="1">
            <a:spLocks/>
          </p:cNvSpPr>
          <p:nvPr/>
        </p:nvSpPr>
        <p:spPr>
          <a:xfrm>
            <a:off x="1221699" y="2271824"/>
            <a:ext cx="12564639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Roboto Light"/>
                <a:cs typeface="Roboto Light"/>
              </a:rPr>
              <a:t>The Handpoint TMS is a web-based terminal management system for easy setup and management of your merchants’ card readers.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4"/>
          <p:cNvSpPr txBox="1">
            <a:spLocks/>
          </p:cNvSpPr>
          <p:nvPr/>
        </p:nvSpPr>
        <p:spPr>
          <a:xfrm>
            <a:off x="1221699" y="6116358"/>
            <a:ext cx="12564639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Roboto Light"/>
                <a:cs typeface="Roboto Light"/>
              </a:rPr>
              <a:t>The TMS is intended for any organization that needs to manage and onboard merchants on the Handpoint Payment Platform.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1221699" y="10038513"/>
            <a:ext cx="14095574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Roboto Light"/>
                <a:cs typeface="Roboto Light"/>
              </a:rPr>
              <a:t>To onboard a merchant in the Handpoint TMS you are able to create and configure merchant information, assign terminals to specific merchants and extract the merchant key (shared secret).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1221699" y="4832580"/>
            <a:ext cx="4737194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dirty="0">
                <a:ea typeface="Open Sans Light" panose="020B0306030504020204" pitchFamily="34" charset="0"/>
              </a:rPr>
              <a:t>Who is it for?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1221699" y="8863321"/>
            <a:ext cx="5008102" cy="923330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dirty="0">
                <a:ea typeface="Open Sans Light" panose="020B0306030504020204" pitchFamily="34" charset="0"/>
              </a:rPr>
              <a:t>How is it used</a:t>
            </a:r>
          </a:p>
        </p:txBody>
      </p:sp>
    </p:spTree>
    <p:extLst>
      <p:ext uri="{BB962C8B-B14F-4D97-AF65-F5344CB8AC3E}">
        <p14:creationId xmlns:p14="http://schemas.microsoft.com/office/powerpoint/2010/main" val="1445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3962477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 smtClean="0">
                <a:ea typeface="Open Sans Light" panose="020B0306030504020204" pitchFamily="34" charset="0"/>
              </a:rPr>
              <a:t>Overview of the onboarding </a:t>
            </a:r>
            <a:r>
              <a:rPr lang="en-US" sz="6600" b="1" dirty="0">
                <a:ea typeface="Open Sans Light" panose="020B0306030504020204" pitchFamily="34" charset="0"/>
              </a:rPr>
              <a:t>workflow</a:t>
            </a:r>
          </a:p>
        </p:txBody>
      </p:sp>
      <p:sp>
        <p:nvSpPr>
          <p:cNvPr id="3" name="Document 2"/>
          <p:cNvSpPr/>
          <p:nvPr/>
        </p:nvSpPr>
        <p:spPr>
          <a:xfrm>
            <a:off x="1581915" y="2701582"/>
            <a:ext cx="2070891" cy="2273491"/>
          </a:xfrm>
          <a:prstGeom prst="flowChartDocument">
            <a:avLst/>
          </a:prstGeom>
          <a:solidFill>
            <a:srgbClr val="4454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 </a:t>
            </a:r>
            <a:r>
              <a:rPr lang="en-US" dirty="0"/>
              <a:t>Sheet</a:t>
            </a:r>
          </a:p>
        </p:txBody>
      </p:sp>
      <p:sp>
        <p:nvSpPr>
          <p:cNvPr id="4" name="Process 3"/>
          <p:cNvSpPr/>
          <p:nvPr/>
        </p:nvSpPr>
        <p:spPr>
          <a:xfrm>
            <a:off x="10556249" y="2701582"/>
            <a:ext cx="3196713" cy="2273491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Create </a:t>
            </a:r>
            <a:r>
              <a:rPr lang="en-US" dirty="0"/>
              <a:t>Merchant</a:t>
            </a:r>
          </a:p>
        </p:txBody>
      </p:sp>
      <p:sp>
        <p:nvSpPr>
          <p:cNvPr id="22" name="Process 21"/>
          <p:cNvSpPr/>
          <p:nvPr/>
        </p:nvSpPr>
        <p:spPr>
          <a:xfrm>
            <a:off x="10556249" y="6426203"/>
            <a:ext cx="3196713" cy="2273491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 </a:t>
            </a:r>
            <a:r>
              <a:rPr lang="en-US" dirty="0" smtClean="0"/>
              <a:t>&amp; Edit Terminal</a:t>
            </a:r>
            <a:endParaRPr lang="en-US" dirty="0"/>
          </a:p>
        </p:txBody>
      </p:sp>
      <p:sp>
        <p:nvSpPr>
          <p:cNvPr id="23" name="Process 22"/>
          <p:cNvSpPr/>
          <p:nvPr/>
        </p:nvSpPr>
        <p:spPr>
          <a:xfrm>
            <a:off x="10556249" y="10146820"/>
            <a:ext cx="3166462" cy="2273491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Deliver Shared Secret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61162" y="2113977"/>
            <a:ext cx="0" cy="11288480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4" idx="1"/>
          </p:cNvCxnSpPr>
          <p:nvPr/>
        </p:nvCxnSpPr>
        <p:spPr>
          <a:xfrm>
            <a:off x="3652806" y="3838328"/>
            <a:ext cx="6903443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22" idx="0"/>
          </p:cNvCxnSpPr>
          <p:nvPr/>
        </p:nvCxnSpPr>
        <p:spPr>
          <a:xfrm>
            <a:off x="12154606" y="4975073"/>
            <a:ext cx="0" cy="1451130"/>
          </a:xfrm>
          <a:prstGeom prst="straightConnector1">
            <a:avLst/>
          </a:prstGeom>
          <a:ln w="114300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  <a:endCxn id="23" idx="0"/>
          </p:cNvCxnSpPr>
          <p:nvPr/>
        </p:nvCxnSpPr>
        <p:spPr>
          <a:xfrm flipH="1">
            <a:off x="12139480" y="8699694"/>
            <a:ext cx="15126" cy="144712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1"/>
          </p:cNvCxnSpPr>
          <p:nvPr/>
        </p:nvCxnSpPr>
        <p:spPr>
          <a:xfrm flipH="1" flipV="1">
            <a:off x="3669547" y="11281566"/>
            <a:ext cx="6886702" cy="200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290193" y="341007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Processor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803306" y="1125512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ISV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15467" y="3083596"/>
            <a:ext cx="457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 </a:t>
            </a:r>
            <a:r>
              <a:rPr lang="en-US" dirty="0"/>
              <a:t>Sheet is received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6759" y="10528833"/>
            <a:ext cx="430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secret is sent</a:t>
            </a:r>
          </a:p>
        </p:txBody>
      </p:sp>
      <p:sp>
        <p:nvSpPr>
          <p:cNvPr id="79" name="Subtitle 4"/>
          <p:cNvSpPr txBox="1">
            <a:spLocks/>
          </p:cNvSpPr>
          <p:nvPr/>
        </p:nvSpPr>
        <p:spPr>
          <a:xfrm>
            <a:off x="15503719" y="7727195"/>
            <a:ext cx="8339954" cy="1661993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400" dirty="0" smtClean="0">
                <a:latin typeface="Roboto Light"/>
                <a:cs typeface="Roboto Light"/>
              </a:rPr>
              <a:t>Next, use the TMS to </a:t>
            </a:r>
            <a:r>
              <a:rPr lang="en-US" sz="3400" b="1" dirty="0" smtClean="0">
                <a:latin typeface="Roboto Light"/>
                <a:cs typeface="Roboto Light"/>
              </a:rPr>
              <a:t>ASSIGN</a:t>
            </a:r>
            <a:r>
              <a:rPr lang="en-US" sz="3400" dirty="0" smtClean="0">
                <a:latin typeface="Roboto Light"/>
                <a:cs typeface="Roboto Light"/>
              </a:rPr>
              <a:t> the correct card readers to that merchant and easily </a:t>
            </a:r>
            <a:r>
              <a:rPr lang="en-US" sz="3400" b="1" dirty="0" smtClean="0">
                <a:latin typeface="Roboto Light"/>
                <a:cs typeface="Roboto Light"/>
              </a:rPr>
              <a:t>EDIT</a:t>
            </a:r>
            <a:r>
              <a:rPr lang="en-US" sz="3400" dirty="0" smtClean="0">
                <a:latin typeface="Roboto Light"/>
                <a:cs typeface="Roboto Light"/>
              </a:rPr>
              <a:t> special terminal features, e.g., tipping</a:t>
            </a:r>
            <a:endParaRPr lang="en-US" sz="3400" dirty="0">
              <a:latin typeface="Roboto Light"/>
              <a:cs typeface="Roboto Light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14450290" y="1954550"/>
            <a:ext cx="0" cy="11288480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4"/>
          <p:cNvSpPr txBox="1">
            <a:spLocks/>
          </p:cNvSpPr>
          <p:nvPr/>
        </p:nvSpPr>
        <p:spPr>
          <a:xfrm>
            <a:off x="15503719" y="9737573"/>
            <a:ext cx="8339954" cy="3231654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400" dirty="0" smtClean="0">
                <a:latin typeface="Roboto Light"/>
                <a:cs typeface="Roboto Light"/>
              </a:rPr>
              <a:t>Finally, the TMS generate a </a:t>
            </a:r>
            <a:r>
              <a:rPr lang="en-US" sz="3400" b="1" dirty="0" smtClean="0">
                <a:latin typeface="Roboto Light"/>
                <a:cs typeface="Roboto Light"/>
              </a:rPr>
              <a:t>SHARED SECRET</a:t>
            </a:r>
            <a:r>
              <a:rPr lang="en-US" sz="3400" dirty="0" smtClean="0">
                <a:latin typeface="Roboto Light"/>
                <a:cs typeface="Roboto Light"/>
              </a:rPr>
              <a:t> that is </a:t>
            </a:r>
            <a:r>
              <a:rPr lang="en-US" sz="3400" dirty="0">
                <a:latin typeface="Roboto Light"/>
                <a:cs typeface="Roboto Light"/>
              </a:rPr>
              <a:t>the </a:t>
            </a:r>
            <a:r>
              <a:rPr lang="en-US" sz="3400" dirty="0" smtClean="0">
                <a:latin typeface="Roboto Light"/>
                <a:cs typeface="Roboto Light"/>
              </a:rPr>
              <a:t>“key” for </a:t>
            </a:r>
            <a:r>
              <a:rPr lang="en-US" sz="3400" dirty="0">
                <a:latin typeface="Roboto Light"/>
                <a:cs typeface="Roboto Light"/>
              </a:rPr>
              <a:t>merchants’ </a:t>
            </a:r>
            <a:r>
              <a:rPr lang="en-US" sz="3400" dirty="0" smtClean="0">
                <a:latin typeface="Roboto Light"/>
                <a:cs typeface="Roboto Light"/>
              </a:rPr>
              <a:t>terminals.  This key must be provided to an ISV, if they are storing the keys, or to the merchant directly if they are using the </a:t>
            </a:r>
            <a:r>
              <a:rPr lang="en-US" sz="3400" dirty="0" err="1" smtClean="0">
                <a:latin typeface="Roboto Light"/>
                <a:cs typeface="Roboto Light"/>
              </a:rPr>
              <a:t>Handpoint</a:t>
            </a:r>
            <a:r>
              <a:rPr lang="en-US" sz="3400" dirty="0" smtClean="0">
                <a:latin typeface="Roboto Light"/>
                <a:cs typeface="Roboto Light"/>
              </a:rPr>
              <a:t> app.</a:t>
            </a:r>
            <a:endParaRPr lang="en-US" sz="3400" dirty="0">
              <a:latin typeface="Roboto Light"/>
              <a:cs typeface="Roboto Light"/>
            </a:endParaRPr>
          </a:p>
        </p:txBody>
      </p:sp>
      <p:sp>
        <p:nvSpPr>
          <p:cNvPr id="85" name="Alternate Process 84"/>
          <p:cNvSpPr/>
          <p:nvPr/>
        </p:nvSpPr>
        <p:spPr>
          <a:xfrm>
            <a:off x="1590701" y="6466071"/>
            <a:ext cx="2078846" cy="2273491"/>
          </a:xfrm>
          <a:prstGeom prst="flowChartAlternateProcess">
            <a:avLst/>
          </a:prstGeom>
          <a:solidFill>
            <a:srgbClr val="4454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Initialize Card Reader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303018" y="731688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Merchant</a:t>
            </a:r>
          </a:p>
        </p:txBody>
      </p:sp>
      <p:sp>
        <p:nvSpPr>
          <p:cNvPr id="90" name="Magnetic Disk 89"/>
          <p:cNvSpPr/>
          <p:nvPr/>
        </p:nvSpPr>
        <p:spPr>
          <a:xfrm>
            <a:off x="1590701" y="10327264"/>
            <a:ext cx="2062105" cy="2502045"/>
          </a:xfrm>
          <a:prstGeom prst="flowChartMagneticDisk">
            <a:avLst/>
          </a:prstGeom>
          <a:solidFill>
            <a:srgbClr val="445469"/>
          </a:solidFill>
          <a:ln>
            <a:solidFill>
              <a:srgbClr val="445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Shared Secret</a:t>
            </a:r>
          </a:p>
        </p:txBody>
      </p:sp>
      <p:cxnSp>
        <p:nvCxnSpPr>
          <p:cNvPr id="91" name="Straight Arrow Connector 90"/>
          <p:cNvCxnSpPr>
            <a:stCxn id="90" idx="1"/>
            <a:endCxn id="85" idx="2"/>
          </p:cNvCxnSpPr>
          <p:nvPr/>
        </p:nvCxnSpPr>
        <p:spPr>
          <a:xfrm flipV="1">
            <a:off x="2621754" y="8739562"/>
            <a:ext cx="8370" cy="1587702"/>
          </a:xfrm>
          <a:prstGeom prst="straightConnector1">
            <a:avLst/>
          </a:prstGeom>
          <a:ln w="114300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btitle 4"/>
          <p:cNvSpPr txBox="1">
            <a:spLocks/>
          </p:cNvSpPr>
          <p:nvPr/>
        </p:nvSpPr>
        <p:spPr>
          <a:xfrm>
            <a:off x="15503719" y="1989091"/>
            <a:ext cx="8642156" cy="374461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400" dirty="0" smtClean="0">
                <a:latin typeface="Roboto Light"/>
                <a:cs typeface="Roboto Light"/>
              </a:rPr>
              <a:t>The </a:t>
            </a:r>
            <a:r>
              <a:rPr lang="en-US" sz="3400" dirty="0" err="1" smtClean="0">
                <a:latin typeface="Roboto Light"/>
                <a:cs typeface="Roboto Light"/>
              </a:rPr>
              <a:t>Handpoint</a:t>
            </a:r>
            <a:r>
              <a:rPr lang="en-US" sz="3400" dirty="0" smtClean="0">
                <a:latin typeface="Roboto Light"/>
                <a:cs typeface="Roboto Light"/>
              </a:rPr>
              <a:t> TMS requires just a few pieces of information to setup and activate a merchant: </a:t>
            </a:r>
          </a:p>
          <a:p>
            <a:pPr>
              <a:lnSpc>
                <a:spcPct val="100000"/>
              </a:lnSpc>
            </a:pPr>
            <a:r>
              <a:rPr lang="en-US" sz="3400" dirty="0" smtClean="0">
                <a:latin typeface="Roboto Light"/>
                <a:cs typeface="Roboto Light"/>
              </a:rPr>
              <a:t>VAR sheet information provided by the processor</a:t>
            </a:r>
          </a:p>
          <a:p>
            <a:pPr>
              <a:lnSpc>
                <a:spcPct val="100000"/>
              </a:lnSpc>
            </a:pPr>
            <a:r>
              <a:rPr lang="en-US" sz="3400" dirty="0" smtClean="0">
                <a:latin typeface="Roboto Light"/>
                <a:cs typeface="Roboto Light"/>
              </a:rPr>
              <a:t>The serial number of the </a:t>
            </a:r>
            <a:r>
              <a:rPr lang="en-US" sz="3400" dirty="0" err="1" smtClean="0">
                <a:latin typeface="Roboto Light"/>
                <a:cs typeface="Roboto Light"/>
              </a:rPr>
              <a:t>Handpoint</a:t>
            </a:r>
            <a:r>
              <a:rPr lang="en-US" sz="3400" dirty="0" smtClean="0">
                <a:latin typeface="Roboto Light"/>
                <a:cs typeface="Roboto Light"/>
              </a:rPr>
              <a:t> card reader   </a:t>
            </a:r>
            <a:endParaRPr lang="en-US" sz="3400" dirty="0">
              <a:latin typeface="Roboto Light"/>
              <a:cs typeface="Roboto Light"/>
            </a:endParaRPr>
          </a:p>
        </p:txBody>
      </p:sp>
      <p:sp>
        <p:nvSpPr>
          <p:cNvPr id="34" name="Subtitle 4"/>
          <p:cNvSpPr txBox="1">
            <a:spLocks/>
          </p:cNvSpPr>
          <p:nvPr/>
        </p:nvSpPr>
        <p:spPr>
          <a:xfrm>
            <a:off x="15503719" y="6285922"/>
            <a:ext cx="8339954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400" dirty="0" smtClean="0">
                <a:latin typeface="Roboto Light"/>
                <a:cs typeface="Roboto Light"/>
              </a:rPr>
              <a:t>Use the VAR sheet to </a:t>
            </a:r>
            <a:r>
              <a:rPr lang="en-US" sz="3400" b="1" dirty="0" smtClean="0">
                <a:latin typeface="Roboto Light"/>
                <a:cs typeface="Roboto Light"/>
              </a:rPr>
              <a:t>CREATE</a:t>
            </a:r>
            <a:r>
              <a:rPr lang="en-US" sz="3400" dirty="0" smtClean="0">
                <a:latin typeface="Roboto Light"/>
                <a:cs typeface="Roboto Light"/>
              </a:rPr>
              <a:t> a merchant profile in the TMS</a:t>
            </a:r>
            <a:endParaRPr lang="en-US" sz="34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2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29" name="Rectangle 28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0363735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Gaining access to the TMS</a:t>
            </a:r>
          </a:p>
        </p:txBody>
      </p:sp>
      <p:sp>
        <p:nvSpPr>
          <p:cNvPr id="41" name="Subtitle 4"/>
          <p:cNvSpPr txBox="1">
            <a:spLocks/>
          </p:cNvSpPr>
          <p:nvPr/>
        </p:nvSpPr>
        <p:spPr>
          <a:xfrm>
            <a:off x="1221699" y="2271824"/>
            <a:ext cx="11579901" cy="2841804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Access to the Handpoint Terminal Management System is provided to selected partners and is requested through your account manager. 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The following basic information is needed to create a new user profile: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221699" y="5672673"/>
            <a:ext cx="10989966" cy="6365773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 anchor="t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3600" b="1" dirty="0">
                <a:latin typeface="Roboto Light"/>
                <a:cs typeface="Roboto Light"/>
              </a:rPr>
              <a:t>Partner name </a:t>
            </a:r>
          </a:p>
          <a:p>
            <a:pPr marL="0" indent="0">
              <a:buNone/>
            </a:pPr>
            <a:r>
              <a:rPr lang="is-IS" sz="3600" i="1" dirty="0" err="1">
                <a:latin typeface="Roboto Light"/>
                <a:cs typeface="Roboto Light"/>
              </a:rPr>
              <a:t>Name</a:t>
            </a:r>
            <a:r>
              <a:rPr lang="is-IS" sz="3600" i="1" dirty="0">
                <a:latin typeface="Roboto Light"/>
                <a:cs typeface="Roboto Light"/>
              </a:rPr>
              <a:t> of </a:t>
            </a:r>
            <a:r>
              <a:rPr lang="is-IS" sz="3600" i="1" dirty="0" err="1">
                <a:latin typeface="Roboto Light"/>
                <a:cs typeface="Roboto Light"/>
              </a:rPr>
              <a:t>organization</a:t>
            </a:r>
            <a:r>
              <a:rPr lang="is-IS" sz="3600" i="1" dirty="0">
                <a:latin typeface="Roboto Light"/>
                <a:cs typeface="Roboto Light"/>
              </a:rPr>
              <a:t>, </a:t>
            </a:r>
            <a:r>
              <a:rPr lang="is-IS" sz="3600" i="1" dirty="0" err="1">
                <a:latin typeface="Roboto Light"/>
                <a:cs typeface="Roboto Light"/>
              </a:rPr>
              <a:t>company</a:t>
            </a:r>
            <a:r>
              <a:rPr lang="is-IS" sz="3600" i="1" dirty="0">
                <a:latin typeface="Roboto Light"/>
                <a:cs typeface="Roboto Light"/>
              </a:rPr>
              <a:t>, </a:t>
            </a:r>
            <a:r>
              <a:rPr lang="is-IS" sz="3600" i="1" dirty="0" err="1">
                <a:latin typeface="Roboto Light"/>
                <a:cs typeface="Roboto Light"/>
              </a:rPr>
              <a:t>etc</a:t>
            </a:r>
            <a:r>
              <a:rPr lang="is-IS" sz="3600" i="1" dirty="0">
                <a:latin typeface="Roboto Light"/>
                <a:cs typeface="Roboto Light"/>
              </a:rPr>
              <a:t>)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buNone/>
            </a:pPr>
            <a:r>
              <a:rPr lang="is-IS" sz="3600" b="1" dirty="0">
                <a:latin typeface="Roboto Light"/>
                <a:cs typeface="Roboto Light"/>
              </a:rPr>
              <a:t>Location information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Address, City, Zip Code,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State and Country</a:t>
            </a:r>
          </a:p>
          <a:p>
            <a:pPr marL="0" indent="0">
              <a:buNone/>
            </a:pPr>
            <a:r>
              <a:rPr lang="is-IS" sz="3600" b="1" dirty="0">
                <a:latin typeface="Roboto Light"/>
                <a:cs typeface="Roboto Light"/>
              </a:rPr>
              <a:t>Contact information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Phone number</a:t>
            </a:r>
          </a:p>
          <a:p>
            <a:pPr marL="0" indent="0">
              <a:buNone/>
            </a:pPr>
            <a:r>
              <a:rPr lang="is-IS" sz="3600" dirty="0">
                <a:latin typeface="Roboto Light"/>
                <a:cs typeface="Roboto Light"/>
              </a:rPr>
              <a:t>Email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11347325" y="6126342"/>
            <a:ext cx="10083925" cy="5646558"/>
          </a:xfrm>
          <a:prstGeom prst="foldedCorner">
            <a:avLst/>
          </a:prstGeom>
          <a:solidFill>
            <a:srgbClr val="445469"/>
          </a:solidFill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tlCol="0" anchor="t"/>
          <a:lstStyle/>
          <a:p>
            <a:r>
              <a:rPr lang="is-IS" b="1" dirty="0" smtClean="0">
                <a:solidFill>
                  <a:schemeClr val="accent4"/>
                </a:solidFill>
                <a:latin typeface="Roboto Light"/>
                <a:cs typeface="Roboto Light"/>
              </a:rPr>
              <a:t>NOTE</a:t>
            </a:r>
          </a:p>
          <a:p>
            <a:r>
              <a:rPr lang="is-IS" dirty="0" smtClean="0">
                <a:latin typeface="Roboto Light"/>
                <a:cs typeface="Roboto Light"/>
              </a:rPr>
              <a:t>You </a:t>
            </a:r>
            <a:r>
              <a:rPr lang="is-IS" dirty="0">
                <a:latin typeface="Roboto Light"/>
                <a:cs typeface="Roboto Light"/>
              </a:rPr>
              <a:t>will recieve login information via email after your organisation has been setup in the TMS.</a:t>
            </a:r>
          </a:p>
          <a:p>
            <a:endParaRPr lang="is-IS" dirty="0">
              <a:latin typeface="Roboto Light"/>
              <a:cs typeface="Roboto Light"/>
            </a:endParaRPr>
          </a:p>
          <a:p>
            <a:r>
              <a:rPr lang="is-IS" dirty="0">
                <a:latin typeface="Roboto Light"/>
                <a:cs typeface="Roboto Light"/>
              </a:rPr>
              <a:t>An organization might </a:t>
            </a:r>
            <a:r>
              <a:rPr lang="is-IS" dirty="0" smtClean="0">
                <a:latin typeface="Roboto Light"/>
                <a:cs typeface="Roboto Light"/>
              </a:rPr>
              <a:t>be provided with more than one login to the TMS.  T</a:t>
            </a:r>
            <a:r>
              <a:rPr lang="en-US" dirty="0" smtClean="0">
                <a:latin typeface="Roboto Light"/>
                <a:cs typeface="Roboto Light"/>
              </a:rPr>
              <a:t>h</a:t>
            </a:r>
            <a:r>
              <a:rPr lang="is-IS" dirty="0" smtClean="0">
                <a:latin typeface="Roboto Light"/>
                <a:cs typeface="Roboto Light"/>
              </a:rPr>
              <a:t>is can occur if a processor is supporting multiple ISVs or if an ISV is working with more than one processor.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221699" y="5589546"/>
            <a:ext cx="0" cy="6669148"/>
          </a:xfrm>
          <a:prstGeom prst="line">
            <a:avLst/>
          </a:prstGeom>
          <a:ln w="53975">
            <a:solidFill>
              <a:srgbClr val="4454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5140683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 smtClean="0">
                <a:ea typeface="Open Sans Light" panose="020B0306030504020204" pitchFamily="34" charset="0"/>
              </a:rPr>
              <a:t>Getting Started in the </a:t>
            </a:r>
            <a:r>
              <a:rPr lang="en-US" sz="6600" b="1" dirty="0" smtClean="0">
                <a:ea typeface="Open Sans Light" panose="020B0306030504020204" pitchFamily="34" charset="0"/>
              </a:rPr>
              <a:t>TMS - </a:t>
            </a:r>
            <a:r>
              <a:rPr lang="en-US" sz="6600" b="1" dirty="0" smtClean="0">
                <a:ea typeface="Open Sans Light" panose="020B0306030504020204" pitchFamily="34" charset="0"/>
              </a:rPr>
              <a:t>Front </a:t>
            </a:r>
            <a:r>
              <a:rPr lang="en-US" sz="6600" b="1" dirty="0">
                <a:ea typeface="Open Sans Light" panose="020B0306030504020204" pitchFamily="34" charset="0"/>
              </a:rPr>
              <a:t>page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8" y="2798042"/>
            <a:ext cx="14337816" cy="9558544"/>
          </a:xfrm>
          <a:prstGeom prst="rect">
            <a:avLst/>
          </a:prstGeom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1221699" y="3578249"/>
            <a:ext cx="8423746" cy="7701523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>
                <a:latin typeface="Roboto Light"/>
                <a:cs typeface="Roboto Light"/>
              </a:rPr>
              <a:t>The TMS front page provides you with quick access to the most common actions you can take. </a:t>
            </a: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>
                <a:latin typeface="Roboto Light"/>
                <a:cs typeface="Roboto Light"/>
              </a:rPr>
              <a:t>From here you </a:t>
            </a:r>
            <a:r>
              <a:rPr lang="is-IS" sz="3600" dirty="0" smtClean="0">
                <a:latin typeface="Roboto Light"/>
                <a:cs typeface="Roboto Light"/>
              </a:rPr>
              <a:t>can create merchants </a:t>
            </a:r>
            <a:r>
              <a:rPr lang="is-IS" sz="3600" dirty="0">
                <a:latin typeface="Roboto Light"/>
                <a:cs typeface="Roboto Light"/>
              </a:rPr>
              <a:t>and assign </a:t>
            </a:r>
            <a:r>
              <a:rPr lang="is-IS" sz="3600" dirty="0" smtClean="0">
                <a:latin typeface="Roboto Light"/>
                <a:cs typeface="Roboto Light"/>
              </a:rPr>
              <a:t>terminals, </a:t>
            </a:r>
            <a:r>
              <a:rPr lang="is-IS" sz="3600" dirty="0">
                <a:latin typeface="Roboto Light"/>
                <a:cs typeface="Roboto Light"/>
              </a:rPr>
              <a:t>or go directly </a:t>
            </a:r>
            <a:r>
              <a:rPr lang="is-IS" sz="3600" dirty="0" smtClean="0">
                <a:latin typeface="Roboto Light"/>
                <a:cs typeface="Roboto Light"/>
              </a:rPr>
              <a:t>to your </a:t>
            </a:r>
            <a:r>
              <a:rPr lang="is-IS" sz="3600" dirty="0">
                <a:latin typeface="Roboto Light"/>
                <a:cs typeface="Roboto Light"/>
              </a:rPr>
              <a:t>management </a:t>
            </a:r>
            <a:r>
              <a:rPr lang="is-IS" sz="3600" dirty="0" smtClean="0">
                <a:latin typeface="Roboto Light"/>
                <a:cs typeface="Roboto Light"/>
              </a:rPr>
              <a:t>view of your merchants and terminals.</a:t>
            </a: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s-IS" sz="3600" dirty="0">
                <a:latin typeface="Roboto Light"/>
                <a:cs typeface="Roboto Light"/>
              </a:rPr>
              <a:t>Clicking the dropdown menu on the right lets you update your user profile.</a:t>
            </a:r>
          </a:p>
        </p:txBody>
      </p:sp>
    </p:spTree>
    <p:extLst>
      <p:ext uri="{BB962C8B-B14F-4D97-AF65-F5344CB8AC3E}">
        <p14:creationId xmlns:p14="http://schemas.microsoft.com/office/powerpoint/2010/main" val="1502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7276351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Management page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Subtitle 4"/>
          <p:cNvSpPr txBox="1">
            <a:spLocks/>
          </p:cNvSpPr>
          <p:nvPr/>
        </p:nvSpPr>
        <p:spPr>
          <a:xfrm>
            <a:off x="958724" y="2816560"/>
            <a:ext cx="9849967" cy="2243618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 anchor="t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s-IS" sz="3600" dirty="0">
                <a:latin typeface="Roboto Light"/>
                <a:cs typeface="Roboto Light"/>
              </a:rPr>
              <a:t>The management page provides you with a detailed view </a:t>
            </a:r>
            <a:r>
              <a:rPr lang="is-IS" sz="3600" dirty="0" smtClean="0">
                <a:latin typeface="Roboto Light"/>
                <a:cs typeface="Roboto Light"/>
              </a:rPr>
              <a:t>of </a:t>
            </a:r>
            <a:r>
              <a:rPr lang="is-IS" sz="3600" dirty="0">
                <a:latin typeface="Roboto Light"/>
                <a:cs typeface="Roboto Light"/>
              </a:rPr>
              <a:t>your onboarded merchants </a:t>
            </a:r>
            <a:r>
              <a:rPr lang="is-IS" sz="3600" dirty="0" smtClean="0">
                <a:latin typeface="Roboto Light"/>
                <a:cs typeface="Roboto Light"/>
              </a:rPr>
              <a:t>terminals</a:t>
            </a:r>
            <a:r>
              <a:rPr lang="is-IS" sz="3600" dirty="0">
                <a:latin typeface="Roboto Light"/>
                <a:cs typeface="Roboto Light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60" y="1954551"/>
            <a:ext cx="13132389" cy="9067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1699" y="5435991"/>
            <a:ext cx="10023561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s-IS" dirty="0">
                <a:latin typeface="Roboto Light"/>
                <a:cs typeface="Roboto Light"/>
              </a:rPr>
              <a:t>As on the front page, you can create merchants and assign </a:t>
            </a:r>
            <a:r>
              <a:rPr lang="is-IS" dirty="0" smtClean="0">
                <a:latin typeface="Roboto Light"/>
                <a:cs typeface="Roboto Light"/>
              </a:rPr>
              <a:t>terminals, as well as have </a:t>
            </a:r>
            <a:r>
              <a:rPr lang="is-IS" dirty="0">
                <a:latin typeface="Roboto Light"/>
                <a:cs typeface="Roboto Light"/>
              </a:rPr>
              <a:t>access to all other actions </a:t>
            </a:r>
            <a:r>
              <a:rPr lang="is-IS" dirty="0" smtClean="0">
                <a:latin typeface="Roboto Light"/>
                <a:cs typeface="Roboto Light"/>
              </a:rPr>
              <a:t>from this single page.</a:t>
            </a:r>
            <a:endParaRPr lang="is-IS" dirty="0">
              <a:latin typeface="Roboto Light"/>
              <a:cs typeface="Robot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2945" y="637309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21698" y="7664455"/>
            <a:ext cx="10023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Roboto Light"/>
                <a:cs typeface="Roboto Light"/>
              </a:rPr>
              <a:t>Data can be organized in a hierarical view from a merchant perspective or a flat view as a list of terminals.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21698" y="9875894"/>
            <a:ext cx="10023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Roboto Light"/>
                <a:cs typeface="Roboto Light"/>
              </a:rPr>
              <a:t>Data can be filtered by merchant or terminal information for a quick lookup when needed.</a:t>
            </a:r>
          </a:p>
        </p:txBody>
      </p:sp>
    </p:spTree>
    <p:extLst>
      <p:ext uri="{BB962C8B-B14F-4D97-AF65-F5344CB8AC3E}">
        <p14:creationId xmlns:p14="http://schemas.microsoft.com/office/powerpoint/2010/main" val="17172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12128641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Management </a:t>
            </a:r>
            <a:r>
              <a:rPr lang="en-US" sz="6600" b="1" dirty="0" smtClean="0">
                <a:ea typeface="Open Sans Light" panose="020B0306030504020204" pitchFamily="34" charset="0"/>
              </a:rPr>
              <a:t>page - </a:t>
            </a:r>
            <a:r>
              <a:rPr lang="en-US" sz="6600" b="1" dirty="0" smtClean="0">
                <a:ea typeface="Open Sans Light" panose="020B0306030504020204" pitchFamily="34" charset="0"/>
              </a:rPr>
              <a:t>Navigation</a:t>
            </a:r>
            <a:endParaRPr lang="en-US" sz="6600" b="1" dirty="0">
              <a:ea typeface="Open Sans Light" panose="020B03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55" y="2025385"/>
            <a:ext cx="16768618" cy="11578331"/>
          </a:xfrm>
          <a:prstGeom prst="rect">
            <a:avLst/>
          </a:prstGeom>
        </p:spPr>
      </p:pic>
      <p:sp>
        <p:nvSpPr>
          <p:cNvPr id="23" name="Folded Corner 22"/>
          <p:cNvSpPr/>
          <p:nvPr/>
        </p:nvSpPr>
        <p:spPr>
          <a:xfrm>
            <a:off x="1221699" y="2025385"/>
            <a:ext cx="4076124" cy="2112290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Information can be grouped by merchants or viewed as a list of terminals</a:t>
            </a:r>
          </a:p>
          <a:p>
            <a:endParaRPr lang="en-US" dirty="0"/>
          </a:p>
        </p:txBody>
      </p:sp>
      <p:sp>
        <p:nvSpPr>
          <p:cNvPr id="19" name="Folded Corner 18"/>
          <p:cNvSpPr/>
          <p:nvPr/>
        </p:nvSpPr>
        <p:spPr>
          <a:xfrm>
            <a:off x="11212513" y="2394623"/>
            <a:ext cx="4359996" cy="1743052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err="1">
                <a:latin typeface="Roboto Light"/>
                <a:cs typeface="Roboto Light"/>
              </a:rPr>
              <a:t>It's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possible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to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create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new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merchants</a:t>
            </a:r>
            <a:r>
              <a:rPr lang="is-IS" sz="2800" dirty="0">
                <a:latin typeface="Roboto Light"/>
                <a:cs typeface="Roboto Light"/>
              </a:rPr>
              <a:t> and </a:t>
            </a:r>
            <a:r>
              <a:rPr lang="is-IS" sz="2800" dirty="0" err="1">
                <a:latin typeface="Roboto Light"/>
                <a:cs typeface="Roboto Light"/>
              </a:rPr>
              <a:t>assign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multiple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terminals</a:t>
            </a:r>
            <a:r>
              <a:rPr lang="is-IS" sz="2800" dirty="0">
                <a:latin typeface="Roboto Light"/>
                <a:cs typeface="Roboto Light"/>
              </a:rPr>
              <a:t>.</a:t>
            </a:r>
          </a:p>
          <a:p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 flipH="1">
            <a:off x="19562617" y="4268259"/>
            <a:ext cx="3990109" cy="1883159"/>
          </a:xfrm>
          <a:prstGeom prst="foldedCorner">
            <a:avLst>
              <a:gd name="adj" fmla="val 26531"/>
            </a:avLst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err="1">
                <a:latin typeface="Roboto Light"/>
                <a:cs typeface="Roboto Light"/>
              </a:rPr>
              <a:t>Merchant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information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can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be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updated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here</a:t>
            </a:r>
            <a:r>
              <a:rPr lang="is-IS" sz="2800" dirty="0">
                <a:latin typeface="Roboto Light"/>
                <a:cs typeface="Roboto Light"/>
              </a:rPr>
              <a:t> if </a:t>
            </a:r>
            <a:r>
              <a:rPr lang="is-IS" sz="2800" dirty="0" err="1">
                <a:latin typeface="Roboto Light"/>
                <a:cs typeface="Roboto Light"/>
              </a:rPr>
              <a:t>needed</a:t>
            </a:r>
            <a:r>
              <a:rPr lang="is-IS" sz="2800" dirty="0">
                <a:latin typeface="Roboto Light"/>
                <a:cs typeface="Roboto Light"/>
              </a:rPr>
              <a:t>.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1" name="Folded Corner 20"/>
          <p:cNvSpPr/>
          <p:nvPr/>
        </p:nvSpPr>
        <p:spPr>
          <a:xfrm flipH="1">
            <a:off x="19974849" y="6704038"/>
            <a:ext cx="3799551" cy="1690254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Terminal </a:t>
            </a:r>
            <a:r>
              <a:rPr lang="is-IS" sz="2800" dirty="0" err="1">
                <a:latin typeface="Roboto Light"/>
                <a:cs typeface="Roboto Light"/>
              </a:rPr>
              <a:t>information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can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be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updated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here</a:t>
            </a:r>
            <a:r>
              <a:rPr lang="is-IS" sz="2800" dirty="0">
                <a:latin typeface="Roboto Light"/>
                <a:cs typeface="Roboto Light"/>
              </a:rPr>
              <a:t> as </a:t>
            </a:r>
            <a:r>
              <a:rPr lang="is-IS" sz="2800" dirty="0" err="1">
                <a:latin typeface="Roboto Light"/>
                <a:cs typeface="Roboto Light"/>
              </a:rPr>
              <a:t>needed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714375" y="9159874"/>
            <a:ext cx="4583113" cy="4013201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A list of </a:t>
            </a:r>
            <a:r>
              <a:rPr lang="is-IS" sz="2800" dirty="0" err="1">
                <a:latin typeface="Roboto Light"/>
                <a:cs typeface="Roboto Light"/>
              </a:rPr>
              <a:t>your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unassigned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terminals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can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be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found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here</a:t>
            </a:r>
            <a:r>
              <a:rPr lang="is-IS" sz="2800" dirty="0">
                <a:latin typeface="Roboto Light"/>
                <a:cs typeface="Roboto Light"/>
              </a:rPr>
              <a:t>. Those are terminals that </a:t>
            </a:r>
            <a:r>
              <a:rPr lang="is-IS" sz="2800" dirty="0" smtClean="0">
                <a:latin typeface="Roboto Light"/>
                <a:cs typeface="Roboto Light"/>
              </a:rPr>
              <a:t>you may have purchased, but have </a:t>
            </a:r>
            <a:r>
              <a:rPr lang="is-IS" sz="2800" dirty="0">
                <a:latin typeface="Roboto Light"/>
                <a:cs typeface="Roboto Light"/>
              </a:rPr>
              <a:t>not yet be assigned to </a:t>
            </a:r>
            <a:r>
              <a:rPr lang="is-IS" sz="2800" dirty="0" smtClean="0">
                <a:latin typeface="Roboto Light"/>
                <a:cs typeface="Roboto Light"/>
              </a:rPr>
              <a:t>a specific merchant.  Contact Handpoint to have new terminals added to this list. </a:t>
            </a:r>
            <a:endParaRPr lang="en-US" sz="2800" dirty="0">
              <a:latin typeface="Roboto Light"/>
              <a:cs typeface="Roboto Light"/>
            </a:endParaRPr>
          </a:p>
        </p:txBody>
      </p:sp>
      <p:sp>
        <p:nvSpPr>
          <p:cNvPr id="24" name="Folded Corner 23"/>
          <p:cNvSpPr/>
          <p:nvPr/>
        </p:nvSpPr>
        <p:spPr>
          <a:xfrm flipH="1">
            <a:off x="19932074" y="9520396"/>
            <a:ext cx="3842326" cy="1812918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A single terminal can be assigned to a merchant from here</a:t>
            </a:r>
          </a:p>
          <a:p>
            <a:endParaRPr lang="en-US" dirty="0"/>
          </a:p>
        </p:txBody>
      </p:sp>
      <p:sp>
        <p:nvSpPr>
          <p:cNvPr id="25" name="Folded Corner 24"/>
          <p:cNvSpPr/>
          <p:nvPr/>
        </p:nvSpPr>
        <p:spPr>
          <a:xfrm>
            <a:off x="1149355" y="6151418"/>
            <a:ext cx="4359996" cy="1743052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en-US" sz="2800" dirty="0">
                <a:latin typeface="Roboto Light"/>
                <a:cs typeface="Roboto Light"/>
              </a:rPr>
              <a:t>This is the hierarchical </a:t>
            </a:r>
            <a:r>
              <a:rPr lang="is-IS" sz="2800" dirty="0" err="1">
                <a:latin typeface="Roboto Light"/>
                <a:cs typeface="Roboto Light"/>
              </a:rPr>
              <a:t>view</a:t>
            </a:r>
            <a:r>
              <a:rPr lang="is-IS" sz="2800" dirty="0">
                <a:latin typeface="Roboto Light"/>
                <a:cs typeface="Roboto Light"/>
              </a:rPr>
              <a:t> of terminals assigned to merchants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/>
          <p:cNvSpPr txBox="1">
            <a:spLocks/>
          </p:cNvSpPr>
          <p:nvPr/>
        </p:nvSpPr>
        <p:spPr>
          <a:xfrm>
            <a:off x="1221699" y="948121"/>
            <a:ext cx="8831264" cy="1006429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6600" b="1" dirty="0">
                <a:ea typeface="Open Sans Light" panose="020B0306030504020204" pitchFamily="34" charset="0"/>
              </a:rPr>
              <a:t>Searching and filtering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115926" y="1954550"/>
            <a:ext cx="11261724" cy="10858600"/>
            <a:chOff x="13115926" y="1954550"/>
            <a:chExt cx="11261724" cy="10858600"/>
          </a:xfrm>
          <a:solidFill>
            <a:schemeClr val="accent4">
              <a:alpha val="90000"/>
            </a:schemeClr>
          </a:solidFill>
          <a:effectLst/>
        </p:grpSpPr>
        <p:sp>
          <p:nvSpPr>
            <p:cNvPr id="13" name="Rectangle 12"/>
            <p:cNvSpPr/>
            <p:nvPr/>
          </p:nvSpPr>
          <p:spPr>
            <a:xfrm>
              <a:off x="15317273" y="1954550"/>
              <a:ext cx="9060377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15926" y="3794800"/>
              <a:ext cx="1126172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0775" y="5635050"/>
              <a:ext cx="67468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316076" y="7475300"/>
              <a:ext cx="100615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44875" y="9315550"/>
              <a:ext cx="8232774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30775" y="11155800"/>
              <a:ext cx="6746875" cy="1657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4" y="6560973"/>
            <a:ext cx="19370927" cy="7155027"/>
          </a:xfrm>
          <a:prstGeom prst="rect">
            <a:avLst/>
          </a:prstGeom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1221699" y="1954550"/>
            <a:ext cx="11461914" cy="1946101"/>
          </a:xfrm>
          <a:prstGeom prst="rect">
            <a:avLst/>
          </a:prstGeom>
          <a:ln cap="flat">
            <a:noFill/>
            <a:round/>
          </a:ln>
          <a:effectLst>
            <a:softEdge rad="0"/>
          </a:effectLst>
        </p:spPr>
        <p:txBody>
          <a:bodyPr wrap="square" lIns="288000" tIns="288000" rIns="288000" bIns="28800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  <a:p>
            <a:pPr marL="0" indent="0">
              <a:lnSpc>
                <a:spcPct val="100000"/>
              </a:lnSpc>
              <a:buNone/>
            </a:pPr>
            <a:endParaRPr lang="is-IS" sz="3600" dirty="0">
              <a:latin typeface="Roboto Light"/>
              <a:cs typeface="Robo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375" y="2136775"/>
            <a:ext cx="1146175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The TMS comes with a filtering tool to help you quickly find what you need. It updates the list view below dynamically based on what you input. </a:t>
            </a:r>
          </a:p>
          <a:p>
            <a:endParaRPr lang="en-US" dirty="0"/>
          </a:p>
          <a:p>
            <a:r>
              <a:rPr lang="en-US" dirty="0"/>
              <a:t>The dataset it searches through is linked to the selected view (Merchants or Terminals) and is filtered based on all fields for that particular type of entity.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13220700" y="2500313"/>
            <a:ext cx="7040563" cy="3200220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 err="1">
                <a:latin typeface="Roboto Light"/>
                <a:cs typeface="Roboto Light"/>
              </a:rPr>
              <a:t>To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search</a:t>
            </a:r>
            <a:r>
              <a:rPr lang="is-IS" sz="2800" dirty="0">
                <a:latin typeface="Roboto Light"/>
                <a:cs typeface="Roboto Light"/>
              </a:rPr>
              <a:t> for a </a:t>
            </a:r>
            <a:r>
              <a:rPr lang="is-IS" sz="2800" dirty="0" err="1">
                <a:latin typeface="Roboto Light"/>
                <a:cs typeface="Roboto Light"/>
              </a:rPr>
              <a:t>specific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terminal</a:t>
            </a:r>
            <a:r>
              <a:rPr lang="is-IS" sz="2800" dirty="0">
                <a:latin typeface="Roboto Light"/>
                <a:cs typeface="Roboto Light"/>
              </a:rPr>
              <a:t>, first </a:t>
            </a:r>
            <a:r>
              <a:rPr lang="is-IS" sz="2800" dirty="0" err="1">
                <a:latin typeface="Roboto Light"/>
                <a:cs typeface="Roboto Light"/>
              </a:rPr>
              <a:t>ensure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you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are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filtering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by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terminals</a:t>
            </a:r>
            <a:r>
              <a:rPr lang="is-IS" sz="2800" dirty="0">
                <a:latin typeface="Roboto Light"/>
                <a:cs typeface="Roboto Light"/>
              </a:rPr>
              <a:t>. </a:t>
            </a:r>
            <a:r>
              <a:rPr lang="is-IS" sz="2800" dirty="0" err="1">
                <a:latin typeface="Roboto Light"/>
                <a:cs typeface="Roboto Light"/>
              </a:rPr>
              <a:t>Then</a:t>
            </a:r>
            <a:r>
              <a:rPr lang="is-IS" sz="2800" dirty="0">
                <a:latin typeface="Roboto Light"/>
                <a:cs typeface="Roboto Light"/>
              </a:rPr>
              <a:t>, </a:t>
            </a:r>
            <a:r>
              <a:rPr lang="is-IS" sz="2800" dirty="0" err="1">
                <a:latin typeface="Roboto Light"/>
                <a:cs typeface="Roboto Light"/>
              </a:rPr>
              <a:t>simply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enter</a:t>
            </a:r>
            <a:r>
              <a:rPr lang="is-IS" sz="2800" dirty="0">
                <a:latin typeface="Roboto Light"/>
                <a:cs typeface="Roboto Light"/>
              </a:rPr>
              <a:t> a part of </a:t>
            </a:r>
            <a:r>
              <a:rPr lang="is-IS" sz="2800" dirty="0" err="1">
                <a:latin typeface="Roboto Light"/>
                <a:cs typeface="Roboto Light"/>
              </a:rPr>
              <a:t>the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terminal's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serial</a:t>
            </a:r>
            <a:r>
              <a:rPr lang="is-IS" sz="2800" dirty="0">
                <a:latin typeface="Roboto Light"/>
                <a:cs typeface="Roboto Light"/>
              </a:rPr>
              <a:t> number </a:t>
            </a:r>
            <a:r>
              <a:rPr lang="is-IS" sz="2800" dirty="0" err="1">
                <a:latin typeface="Roboto Light"/>
                <a:cs typeface="Roboto Light"/>
              </a:rPr>
              <a:t>into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the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filtering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field</a:t>
            </a:r>
            <a:r>
              <a:rPr lang="is-IS" sz="2800" dirty="0">
                <a:latin typeface="Roboto Light"/>
                <a:cs typeface="Roboto Light"/>
              </a:rPr>
              <a:t> – </a:t>
            </a:r>
            <a:r>
              <a:rPr lang="is-IS" sz="2800" dirty="0" err="1">
                <a:latin typeface="Roboto Light"/>
                <a:cs typeface="Roboto Light"/>
              </a:rPr>
              <a:t>the</a:t>
            </a:r>
            <a:r>
              <a:rPr lang="is-IS" sz="2800" dirty="0">
                <a:latin typeface="Roboto Light"/>
                <a:cs typeface="Roboto Light"/>
              </a:rPr>
              <a:t> last 4 </a:t>
            </a:r>
            <a:r>
              <a:rPr lang="is-IS" sz="2800" dirty="0" err="1">
                <a:latin typeface="Roboto Light"/>
                <a:cs typeface="Roboto Light"/>
              </a:rPr>
              <a:t>digits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should</a:t>
            </a:r>
            <a:r>
              <a:rPr lang="is-IS" sz="2800" dirty="0">
                <a:latin typeface="Roboto Light"/>
                <a:cs typeface="Roboto Light"/>
              </a:rPr>
              <a:t> suffice.The list </a:t>
            </a:r>
            <a:r>
              <a:rPr lang="is-IS" sz="2800" dirty="0" err="1">
                <a:latin typeface="Roboto Light"/>
                <a:cs typeface="Roboto Light"/>
              </a:rPr>
              <a:t>updates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automatically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when</a:t>
            </a:r>
            <a:r>
              <a:rPr lang="is-IS" sz="2800" dirty="0">
                <a:latin typeface="Roboto Light"/>
                <a:cs typeface="Roboto Light"/>
              </a:rPr>
              <a:t> it </a:t>
            </a:r>
            <a:r>
              <a:rPr lang="is-IS" sz="2800" dirty="0" err="1">
                <a:latin typeface="Roboto Light"/>
                <a:cs typeface="Roboto Light"/>
              </a:rPr>
              <a:t>finds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data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which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matches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the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criteria</a:t>
            </a:r>
            <a:r>
              <a:rPr lang="is-IS" sz="2800" dirty="0">
                <a:latin typeface="Roboto Light"/>
                <a:cs typeface="Roboto Light"/>
              </a:rPr>
              <a:t>.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  <p:sp>
        <p:nvSpPr>
          <p:cNvPr id="23" name="Folded Corner 22"/>
          <p:cNvSpPr/>
          <p:nvPr/>
        </p:nvSpPr>
        <p:spPr>
          <a:xfrm>
            <a:off x="16740188" y="10290175"/>
            <a:ext cx="7042150" cy="2395097"/>
          </a:xfrm>
          <a:prstGeom prst="foldedCorner">
            <a:avLst/>
          </a:prstGeom>
          <a:solidFill>
            <a:srgbClr val="445469">
              <a:alpha val="5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2413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tlCol="0" anchor="t"/>
          <a:lstStyle/>
          <a:p>
            <a:r>
              <a:rPr lang="is-IS" sz="2800" dirty="0">
                <a:latin typeface="Roboto Light"/>
                <a:cs typeface="Roboto Light"/>
              </a:rPr>
              <a:t>If </a:t>
            </a:r>
            <a:r>
              <a:rPr lang="is-IS" sz="2800" dirty="0" err="1">
                <a:latin typeface="Roboto Light"/>
                <a:cs typeface="Roboto Light"/>
              </a:rPr>
              <a:t>you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want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to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filter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by</a:t>
            </a:r>
            <a:r>
              <a:rPr lang="is-IS" sz="2800" dirty="0">
                <a:latin typeface="Roboto Light"/>
                <a:cs typeface="Roboto Light"/>
              </a:rPr>
              <a:t> a </a:t>
            </a:r>
            <a:r>
              <a:rPr lang="is-IS" sz="2800" dirty="0" err="1">
                <a:latin typeface="Roboto Light"/>
                <a:cs typeface="Roboto Light"/>
              </a:rPr>
              <a:t>merchants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name</a:t>
            </a:r>
            <a:r>
              <a:rPr lang="is-IS" sz="2800" dirty="0">
                <a:latin typeface="Roboto Light"/>
                <a:cs typeface="Roboto Light"/>
              </a:rPr>
              <a:t>, </a:t>
            </a:r>
            <a:r>
              <a:rPr lang="is-IS" sz="2800" dirty="0" err="1">
                <a:latin typeface="Roboto Light"/>
                <a:cs typeface="Roboto Light"/>
              </a:rPr>
              <a:t>location</a:t>
            </a:r>
            <a:r>
              <a:rPr lang="is-IS" sz="2800" dirty="0">
                <a:latin typeface="Roboto Light"/>
                <a:cs typeface="Roboto Light"/>
              </a:rPr>
              <a:t>, ID, </a:t>
            </a:r>
            <a:r>
              <a:rPr lang="is-IS" sz="2800" dirty="0" err="1">
                <a:latin typeface="Roboto Light"/>
                <a:cs typeface="Roboto Light"/>
              </a:rPr>
              <a:t>category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code</a:t>
            </a:r>
            <a:r>
              <a:rPr lang="is-IS" sz="2800" dirty="0">
                <a:latin typeface="Roboto Light"/>
                <a:cs typeface="Roboto Light"/>
              </a:rPr>
              <a:t>, etc. </a:t>
            </a:r>
            <a:r>
              <a:rPr lang="is-IS" sz="2800" dirty="0" err="1">
                <a:latin typeface="Roboto Light"/>
                <a:cs typeface="Roboto Light"/>
              </a:rPr>
              <a:t>Simply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enter</a:t>
            </a:r>
            <a:r>
              <a:rPr lang="is-IS" sz="2800" dirty="0">
                <a:latin typeface="Roboto Light"/>
                <a:cs typeface="Roboto Light"/>
              </a:rPr>
              <a:t> </a:t>
            </a:r>
            <a:r>
              <a:rPr lang="is-IS" sz="2800" dirty="0" err="1">
                <a:latin typeface="Roboto Light"/>
                <a:cs typeface="Roboto Light"/>
              </a:rPr>
              <a:t>what</a:t>
            </a:r>
            <a:r>
              <a:rPr lang="is-IS" sz="2800" dirty="0">
                <a:latin typeface="Roboto Light"/>
                <a:cs typeface="Roboto Light"/>
              </a:rPr>
              <a:t> you are looking for in the filter box and the results will be updated automatically.</a:t>
            </a:r>
            <a:endParaRPr lang="en-US" sz="2800" dirty="0">
              <a:latin typeface="Roboto Light"/>
              <a:cs typeface="Roboto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Barcena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202F3E"/>
      </a:accent3>
      <a:accent4>
        <a:srgbClr val="EF9527"/>
      </a:accent4>
      <a:accent5>
        <a:srgbClr val="ED423D"/>
      </a:accent5>
      <a:accent6>
        <a:srgbClr val="8BC248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30915</TotalTime>
  <Words>1814</Words>
  <Application>Microsoft Macintosh PowerPoint</Application>
  <PresentationFormat>Custom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 Light</vt:lpstr>
      <vt:lpstr>Lato Light</vt:lpstr>
      <vt:lpstr>Open Sans Light</vt:lpstr>
      <vt:lpstr>Roboto Light</vt:lpstr>
      <vt:lpstr>Roboto Regular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Barcena</dc:title>
  <dc:subject/>
  <dc:creator>SlidePro</dc:creator>
  <cp:keywords/>
  <dc:description/>
  <cp:lastModifiedBy>Ólafur Óskar Egilsson</cp:lastModifiedBy>
  <cp:revision>4236</cp:revision>
  <cp:lastPrinted>2016-04-21T14:58:24Z</cp:lastPrinted>
  <dcterms:created xsi:type="dcterms:W3CDTF">2014-11-12T21:47:38Z</dcterms:created>
  <dcterms:modified xsi:type="dcterms:W3CDTF">2016-04-28T14:58:29Z</dcterms:modified>
  <cp:category/>
</cp:coreProperties>
</file>