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1293" r:id="rId2"/>
    <p:sldId id="1309" r:id="rId3"/>
    <p:sldId id="1310" r:id="rId4"/>
    <p:sldId id="1324" r:id="rId5"/>
    <p:sldId id="1313" r:id="rId6"/>
    <p:sldId id="1314" r:id="rId7"/>
    <p:sldId id="1315" r:id="rId8"/>
    <p:sldId id="1326" r:id="rId9"/>
    <p:sldId id="1316" r:id="rId10"/>
    <p:sldId id="1317" r:id="rId11"/>
    <p:sldId id="1318" r:id="rId12"/>
    <p:sldId id="1328" r:id="rId13"/>
    <p:sldId id="1319" r:id="rId14"/>
    <p:sldId id="1320" r:id="rId15"/>
    <p:sldId id="1321" r:id="rId16"/>
    <p:sldId id="1327" r:id="rId17"/>
    <p:sldId id="1329"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4">
          <p15:clr>
            <a:srgbClr val="A4A3A4"/>
          </p15:clr>
        </p15:guide>
        <p15:guide id="2" orient="horz" pos="508">
          <p15:clr>
            <a:srgbClr val="A4A3A4"/>
          </p15:clr>
        </p15:guide>
        <p15:guide id="3" pos="14254">
          <p15:clr>
            <a:srgbClr val="A4A3A4"/>
          </p15:clr>
        </p15:guide>
        <p15:guide id="4" pos="7680">
          <p15:clr>
            <a:srgbClr val="A4A3A4"/>
          </p15:clr>
        </p15:guide>
        <p15:guide id="5" pos="10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6A7"/>
    <a:srgbClr val="445469"/>
    <a:srgbClr val="ED7D2A"/>
    <a:srgbClr val="EF9527"/>
    <a:srgbClr val="ED423D"/>
    <a:srgbClr val="54BE71"/>
    <a:srgbClr val="FAD0CE"/>
    <a:srgbClr val="FFFFFF"/>
    <a:srgbClr val="202F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6291" autoAdjust="0"/>
  </p:normalViewPr>
  <p:slideViewPr>
    <p:cSldViewPr snapToGrid="0" snapToObjects="1">
      <p:cViewPr varScale="1">
        <p:scale>
          <a:sx n="43" d="100"/>
          <a:sy n="43" d="100"/>
        </p:scale>
        <p:origin x="66" y="666"/>
      </p:cViewPr>
      <p:guideLst>
        <p:guide orient="horz" pos="8134"/>
        <p:guide orient="horz" pos="508"/>
        <p:guide pos="14254"/>
        <p:guide pos="7680"/>
        <p:guide pos="10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09/08/2016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5039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617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82203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45761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75355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4705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31912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17</a:t>
            </a:fld>
            <a:endParaRPr lang="en-US" dirty="0"/>
          </a:p>
        </p:txBody>
      </p:sp>
    </p:spTree>
    <p:extLst>
      <p:ext uri="{BB962C8B-B14F-4D97-AF65-F5344CB8AC3E}">
        <p14:creationId xmlns:p14="http://schemas.microsoft.com/office/powerpoint/2010/main" val="19894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09124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570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1299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5603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05418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9782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8626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4603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Layout 2">
    <p:spTree>
      <p:nvGrpSpPr>
        <p:cNvPr id="1" name=""/>
        <p:cNvGrpSpPr/>
        <p:nvPr/>
      </p:nvGrpSpPr>
      <p:grpSpPr>
        <a:xfrm>
          <a:off x="0" y="0"/>
          <a:ext cx="0" cy="0"/>
          <a:chOff x="0" y="0"/>
          <a:chExt cx="0" cy="0"/>
        </a:xfrm>
      </p:grpSpPr>
      <p:sp>
        <p:nvSpPr>
          <p:cNvPr id="55" name="Picture Placeholder 13"/>
          <p:cNvSpPr>
            <a:spLocks noGrp="1"/>
          </p:cNvSpPr>
          <p:nvPr>
            <p:ph type="pic" sz="quarter" idx="13"/>
          </p:nvPr>
        </p:nvSpPr>
        <p:spPr>
          <a:xfrm>
            <a:off x="13236047" y="7242966"/>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68" name="Picture Placeholder 13"/>
          <p:cNvSpPr>
            <a:spLocks noGrp="1"/>
          </p:cNvSpPr>
          <p:nvPr>
            <p:ph type="pic" sz="quarter" idx="14"/>
          </p:nvPr>
        </p:nvSpPr>
        <p:spPr>
          <a:xfrm>
            <a:off x="2748722" y="7242966"/>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107" name="Picture Placeholder 13"/>
          <p:cNvSpPr>
            <a:spLocks noGrp="1"/>
          </p:cNvSpPr>
          <p:nvPr>
            <p:ph type="pic" sz="quarter" idx="17"/>
          </p:nvPr>
        </p:nvSpPr>
        <p:spPr>
          <a:xfrm>
            <a:off x="13236047" y="3655919"/>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120" name="Picture Placeholder 13"/>
          <p:cNvSpPr>
            <a:spLocks noGrp="1"/>
          </p:cNvSpPr>
          <p:nvPr>
            <p:ph type="pic" sz="quarter" idx="18"/>
          </p:nvPr>
        </p:nvSpPr>
        <p:spPr>
          <a:xfrm>
            <a:off x="2748722" y="3655919"/>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65672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CEO PlaceHolder">
    <p:spTree>
      <p:nvGrpSpPr>
        <p:cNvPr id="1" name=""/>
        <p:cNvGrpSpPr/>
        <p:nvPr/>
      </p:nvGrpSpPr>
      <p:grpSpPr>
        <a:xfrm>
          <a:off x="0" y="0"/>
          <a:ext cx="0" cy="0"/>
          <a:chOff x="0" y="0"/>
          <a:chExt cx="0" cy="0"/>
        </a:xfrm>
      </p:grpSpPr>
      <p:sp>
        <p:nvSpPr>
          <p:cNvPr id="120" name="Picture Placeholder 13"/>
          <p:cNvSpPr>
            <a:spLocks noGrp="1"/>
          </p:cNvSpPr>
          <p:nvPr>
            <p:ph type="pic" sz="quarter" idx="18"/>
          </p:nvPr>
        </p:nvSpPr>
        <p:spPr>
          <a:xfrm>
            <a:off x="2384014" y="4424019"/>
            <a:ext cx="3921368"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06355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Placehol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2780759" y="4356100"/>
            <a:ext cx="18814912" cy="50673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37477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ptop Featur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8600273" y="3509996"/>
            <a:ext cx="7196600" cy="447513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464741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Mockup">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12192000" y="5250171"/>
            <a:ext cx="10572304" cy="595510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547806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c Mockup">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3417428" y="4581778"/>
            <a:ext cx="7214313" cy="430786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363487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Fea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291233" y="4322232"/>
            <a:ext cx="3812322" cy="6750827"/>
          </a:xfrm>
        </p:spPr>
        <p:txBody>
          <a:bodyPr>
            <a:normAutofit/>
          </a:bodyPr>
          <a:lstStyle>
            <a:lvl1pPr>
              <a:defRPr sz="3600"/>
            </a:lvl1pPr>
          </a:lstStyle>
          <a:p>
            <a:endParaRPr lang="en-US" dirty="0"/>
          </a:p>
        </p:txBody>
      </p:sp>
    </p:spTree>
    <p:extLst>
      <p:ext uri="{BB962C8B-B14F-4D97-AF65-F5344CB8AC3E}">
        <p14:creationId xmlns:p14="http://schemas.microsoft.com/office/powerpoint/2010/main" val="7425364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ad Mockup">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7595673" y="4487526"/>
            <a:ext cx="4684825" cy="6318176"/>
          </a:xfrm>
        </p:spPr>
        <p:txBody>
          <a:bodyPr>
            <a:normAutofit/>
          </a:bodyPr>
          <a:lstStyle>
            <a:lvl1pPr>
              <a:defRPr sz="3600"/>
            </a:lvl1pPr>
          </a:lstStyle>
          <a:p>
            <a:endParaRPr lang="en-US" dirty="0"/>
          </a:p>
        </p:txBody>
      </p:sp>
      <p:sp>
        <p:nvSpPr>
          <p:cNvPr id="6" name="Picture Placeholder 4"/>
          <p:cNvSpPr>
            <a:spLocks noGrp="1"/>
          </p:cNvSpPr>
          <p:nvPr>
            <p:ph type="pic" sz="quarter" idx="10"/>
          </p:nvPr>
        </p:nvSpPr>
        <p:spPr>
          <a:xfrm>
            <a:off x="11650343" y="6371973"/>
            <a:ext cx="6374579" cy="4790205"/>
          </a:xfrm>
        </p:spPr>
        <p:txBody>
          <a:bodyPr>
            <a:normAutofit/>
          </a:bodyPr>
          <a:lstStyle>
            <a:lvl1pPr>
              <a:defRPr sz="3600"/>
            </a:lvl1pPr>
          </a:lstStyle>
          <a:p>
            <a:endParaRPr lang="en-US" dirty="0"/>
          </a:p>
        </p:txBody>
      </p:sp>
    </p:spTree>
    <p:extLst>
      <p:ext uri="{BB962C8B-B14F-4D97-AF65-F5344CB8AC3E}">
        <p14:creationId xmlns:p14="http://schemas.microsoft.com/office/powerpoint/2010/main" val="1535516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50" name="Picture Placeholder 22"/>
          <p:cNvSpPr>
            <a:spLocks noGrp="1"/>
          </p:cNvSpPr>
          <p:nvPr>
            <p:ph type="pic" sz="quarter" idx="15"/>
          </p:nvPr>
        </p:nvSpPr>
        <p:spPr>
          <a:xfrm>
            <a:off x="13050193" y="8315467"/>
            <a:ext cx="2836433" cy="2837172"/>
          </a:xfrm>
          <a:prstGeom prst="ellipse">
            <a:avLst/>
          </a:prstGeom>
        </p:spPr>
        <p:txBody>
          <a:bodyPr>
            <a:normAutofit/>
          </a:bodyPr>
          <a:lstStyle>
            <a:lvl1pPr marL="0" indent="0">
              <a:buNone/>
              <a:defRPr sz="3200"/>
            </a:lvl1pPr>
          </a:lstStyle>
          <a:p>
            <a:endParaRPr lang="en-US" dirty="0"/>
          </a:p>
        </p:txBody>
      </p:sp>
      <p:sp>
        <p:nvSpPr>
          <p:cNvPr id="51" name="Picture Placeholder 22"/>
          <p:cNvSpPr>
            <a:spLocks noGrp="1"/>
          </p:cNvSpPr>
          <p:nvPr>
            <p:ph type="pic" sz="quarter" idx="16"/>
          </p:nvPr>
        </p:nvSpPr>
        <p:spPr>
          <a:xfrm>
            <a:off x="8460409" y="8315467"/>
            <a:ext cx="2836433" cy="2837172"/>
          </a:xfrm>
          <a:prstGeom prst="ellipse">
            <a:avLst/>
          </a:prstGeom>
        </p:spPr>
        <p:txBody>
          <a:bodyPr>
            <a:normAutofit/>
          </a:bodyPr>
          <a:lstStyle>
            <a:lvl1pPr marL="0" indent="0">
              <a:buNone/>
              <a:defRPr sz="3200"/>
            </a:lvl1pPr>
          </a:lstStyle>
          <a:p>
            <a:endParaRPr lang="en-US" dirty="0"/>
          </a:p>
        </p:txBody>
      </p:sp>
      <p:sp>
        <p:nvSpPr>
          <p:cNvPr id="52" name="Picture Placeholder 22"/>
          <p:cNvSpPr>
            <a:spLocks noGrp="1"/>
          </p:cNvSpPr>
          <p:nvPr>
            <p:ph type="pic" sz="quarter" idx="17"/>
          </p:nvPr>
        </p:nvSpPr>
        <p:spPr>
          <a:xfrm>
            <a:off x="13050193" y="4671510"/>
            <a:ext cx="2836433" cy="2837172"/>
          </a:xfrm>
          <a:prstGeom prst="ellipse">
            <a:avLst/>
          </a:prstGeom>
        </p:spPr>
        <p:txBody>
          <a:bodyPr>
            <a:normAutofit/>
          </a:bodyPr>
          <a:lstStyle>
            <a:lvl1pPr marL="0" indent="0">
              <a:buNone/>
              <a:defRPr sz="3200"/>
            </a:lvl1pPr>
          </a:lstStyle>
          <a:p>
            <a:endParaRPr lang="en-US" dirty="0"/>
          </a:p>
        </p:txBody>
      </p:sp>
      <p:sp>
        <p:nvSpPr>
          <p:cNvPr id="53" name="Picture Placeholder 22"/>
          <p:cNvSpPr>
            <a:spLocks noGrp="1"/>
          </p:cNvSpPr>
          <p:nvPr>
            <p:ph type="pic" sz="quarter" idx="18"/>
          </p:nvPr>
        </p:nvSpPr>
        <p:spPr>
          <a:xfrm>
            <a:off x="8460409" y="4671510"/>
            <a:ext cx="2836433" cy="2837172"/>
          </a:xfrm>
          <a:prstGeom prst="ellipse">
            <a:avLst/>
          </a:prstGeo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3595809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76810" y="765216"/>
            <a:ext cx="762000" cy="762000"/>
          </a:xfrm>
          <a:prstGeom prst="rect">
            <a:avLst/>
          </a:prstGeom>
          <a:solidFill>
            <a:srgbClr val="ED7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75964" y="3657600"/>
            <a:ext cx="21025723" cy="869632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Roboto Regular"/>
                <a:cs typeface="Roboto Regular"/>
              </a:defRPr>
            </a:lvl1pPr>
          </a:lstStyle>
          <a:p>
            <a:fld id="{0C4D3C42-F1E5-3843-83E0-D7BFC6307EFB}" type="datetime1">
              <a:rPr lang="en-US" smtClean="0"/>
              <a:t>09/08/2016</a:t>
            </a:fld>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Roboto Regular"/>
                <a:cs typeface="Robo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Roboto Regular"/>
                <a:cs typeface="Roboto Regular"/>
              </a:defRPr>
            </a:lvl1pPr>
          </a:lstStyle>
          <a:p>
            <a:fld id="{FCEE2C88-6C8F-484D-AF69-578F576B1F44}" type="slidenum">
              <a:rPr lang="en-US" smtClean="0"/>
              <a:pPr/>
              <a:t>‹#›</a:t>
            </a:fld>
            <a:endParaRPr lang="en-US" dirty="0"/>
          </a:p>
        </p:txBody>
      </p:sp>
      <p:sp>
        <p:nvSpPr>
          <p:cNvPr id="12" name="TextBox 11"/>
          <p:cNvSpPr txBox="1"/>
          <p:nvPr userDrawn="1"/>
        </p:nvSpPr>
        <p:spPr>
          <a:xfrm>
            <a:off x="23056468" y="819678"/>
            <a:ext cx="792450" cy="615517"/>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Calibri Light"/>
                <a:cs typeface="Calibri Light"/>
              </a:rPr>
              <a:pPr algn="ctr"/>
              <a:t>‹#›</a:t>
            </a:fld>
            <a:endParaRPr lang="id-ID" sz="2800" dirty="0">
              <a:solidFill>
                <a:schemeClr val="bg1"/>
              </a:solidFill>
              <a:latin typeface="Calibri Light"/>
              <a:cs typeface="Calibri Light"/>
            </a:endParaRPr>
          </a:p>
        </p:txBody>
      </p:sp>
      <p:grpSp>
        <p:nvGrpSpPr>
          <p:cNvPr id="9" name="Group 8"/>
          <p:cNvGrpSpPr/>
          <p:nvPr userDrawn="1"/>
        </p:nvGrpSpPr>
        <p:grpSpPr>
          <a:xfrm>
            <a:off x="11093959" y="13205250"/>
            <a:ext cx="2189728" cy="170122"/>
            <a:chOff x="5548426" y="3343939"/>
            <a:chExt cx="1095149" cy="85061"/>
          </a:xfrm>
        </p:grpSpPr>
        <p:sp>
          <p:nvSpPr>
            <p:cNvPr id="10" name="Oval 9"/>
            <p:cNvSpPr/>
            <p:nvPr/>
          </p:nvSpPr>
          <p:spPr>
            <a:xfrm>
              <a:off x="5548426" y="3343939"/>
              <a:ext cx="85061" cy="850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1" name="Oval 10"/>
            <p:cNvSpPr/>
            <p:nvPr/>
          </p:nvSpPr>
          <p:spPr>
            <a:xfrm>
              <a:off x="5750444"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3" name="Oval 12"/>
            <p:cNvSpPr/>
            <p:nvPr/>
          </p:nvSpPr>
          <p:spPr>
            <a:xfrm>
              <a:off x="5952462"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4" name="Oval 13"/>
            <p:cNvSpPr/>
            <p:nvPr/>
          </p:nvSpPr>
          <p:spPr>
            <a:xfrm>
              <a:off x="6154480"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6" name="Oval 15"/>
            <p:cNvSpPr/>
            <p:nvPr/>
          </p:nvSpPr>
          <p:spPr>
            <a:xfrm>
              <a:off x="6356498" y="3343939"/>
              <a:ext cx="85061" cy="850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7" name="Oval 16"/>
            <p:cNvSpPr/>
            <p:nvPr/>
          </p:nvSpPr>
          <p:spPr>
            <a:xfrm>
              <a:off x="6558514" y="3343939"/>
              <a:ext cx="85061" cy="850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grpSp>
      <p:sp>
        <p:nvSpPr>
          <p:cNvPr id="18"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752" r:id="rId2"/>
    <p:sldLayoutId id="2147483757" r:id="rId3"/>
    <p:sldLayoutId id="2147483765" r:id="rId4"/>
    <p:sldLayoutId id="2147483780" r:id="rId5"/>
    <p:sldLayoutId id="2147483781" r:id="rId6"/>
    <p:sldLayoutId id="2147483767" r:id="rId7"/>
    <p:sldLayoutId id="2147483779" r:id="rId8"/>
    <p:sldLayoutId id="2147483758" r:id="rId9"/>
    <p:sldLayoutId id="2147483760" r:id="rId10"/>
    <p:sldLayoutId id="2147483761" r:id="rId11"/>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handpoin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9647" y="0"/>
            <a:ext cx="2437764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Subtitle 2"/>
          <p:cNvSpPr txBox="1">
            <a:spLocks/>
          </p:cNvSpPr>
          <p:nvPr/>
        </p:nvSpPr>
        <p:spPr>
          <a:xfrm>
            <a:off x="6803605" y="7685757"/>
            <a:ext cx="10711271" cy="330969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effectLst>
                  <a:outerShdw blurRad="50800" dist="38100" dir="2700000" algn="tl" rotWithShape="0">
                    <a:prstClr val="black">
                      <a:alpha val="40000"/>
                    </a:prstClr>
                  </a:outerShdw>
                </a:effectLst>
                <a:latin typeface="Lato Light"/>
                <a:cs typeface="Lato Light"/>
              </a:rPr>
              <a:t>Terminal Management System </a:t>
            </a:r>
          </a:p>
          <a:p>
            <a:r>
              <a:rPr lang="en-US" sz="6000" b="1" dirty="0">
                <a:solidFill>
                  <a:schemeClr val="bg1"/>
                </a:solidFill>
                <a:effectLst>
                  <a:outerShdw blurRad="50800" dist="38100" dir="2700000" algn="tl" rotWithShape="0">
                    <a:prstClr val="black">
                      <a:alpha val="40000"/>
                    </a:prstClr>
                  </a:outerShdw>
                </a:effectLst>
                <a:latin typeface="Lato Light"/>
                <a:cs typeface="Lato Light"/>
              </a:rPr>
              <a:t>Usage Overview</a:t>
            </a:r>
          </a:p>
          <a:p>
            <a:r>
              <a:rPr lang="en-US" sz="3200" b="1" dirty="0">
                <a:solidFill>
                  <a:schemeClr val="bg1"/>
                </a:solidFill>
                <a:effectLst>
                  <a:outerShdw blurRad="50800" dist="38100" dir="2700000" algn="tl" rotWithShape="0">
                    <a:prstClr val="black">
                      <a:alpha val="40000"/>
                    </a:prstClr>
                  </a:outerShdw>
                </a:effectLst>
                <a:latin typeface="Lato Light"/>
                <a:cs typeface="Lato Light"/>
              </a:rPr>
              <a:t>Document Version 1.1</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r="3337"/>
          <a:stretch/>
        </p:blipFill>
        <p:spPr>
          <a:xfrm>
            <a:off x="6651177" y="4128628"/>
            <a:ext cx="11016000" cy="2286002"/>
          </a:xfrm>
          <a:prstGeom prst="rect">
            <a:avLst/>
          </a:prstGeom>
        </p:spPr>
      </p:pic>
    </p:spTree>
    <p:extLst>
      <p:ext uri="{BB962C8B-B14F-4D97-AF65-F5344CB8AC3E}">
        <p14:creationId xmlns:p14="http://schemas.microsoft.com/office/powerpoint/2010/main" val="1786756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007087"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Creating merchants in the system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789" y="2061038"/>
            <a:ext cx="14005486" cy="10828523"/>
          </a:xfrm>
          <a:prstGeom prst="rect">
            <a:avLst/>
          </a:prstGeom>
        </p:spPr>
      </p:pic>
      <p:sp>
        <p:nvSpPr>
          <p:cNvPr id="19" name="Subtitle 4"/>
          <p:cNvSpPr txBox="1">
            <a:spLocks/>
          </p:cNvSpPr>
          <p:nvPr/>
        </p:nvSpPr>
        <p:spPr>
          <a:xfrm>
            <a:off x="1221699" y="1954550"/>
            <a:ext cx="8862090" cy="7701523"/>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Creating a merchant is the first step in onboarding merchants to the Handpoint platform.</a:t>
            </a:r>
          </a:p>
          <a:p>
            <a:pPr marL="0" indent="0">
              <a:lnSpc>
                <a:spcPct val="100000"/>
              </a:lnSpc>
              <a:buNone/>
            </a:pPr>
            <a:r>
              <a:rPr lang="is-IS" sz="3600" dirty="0">
                <a:latin typeface="Roboto Light"/>
                <a:cs typeface="Roboto Light"/>
              </a:rPr>
              <a:t>Here you fill in the relevant information from the processor VAR sheet.</a:t>
            </a:r>
          </a:p>
          <a:p>
            <a:pPr marL="0" indent="0">
              <a:lnSpc>
                <a:spcPct val="100000"/>
              </a:lnSpc>
              <a:buNone/>
            </a:pPr>
            <a:r>
              <a:rPr lang="is-IS" sz="3600" dirty="0">
                <a:latin typeface="Roboto Light"/>
                <a:cs typeface="Roboto Light"/>
              </a:rPr>
              <a:t>Select the relevant acquirer.</a:t>
            </a:r>
          </a:p>
          <a:p>
            <a:pPr marL="0" indent="0">
              <a:lnSpc>
                <a:spcPct val="100000"/>
              </a:lnSpc>
              <a:buNone/>
            </a:pPr>
            <a:r>
              <a:rPr lang="is-IS" sz="3600" dirty="0">
                <a:latin typeface="Roboto Light"/>
                <a:cs typeface="Roboto Light"/>
              </a:rPr>
              <a:t>The Shared Secret can be found at the bottom of the page.</a:t>
            </a:r>
          </a:p>
          <a:p>
            <a:pPr marL="0" indent="0">
              <a:lnSpc>
                <a:spcPct val="100000"/>
              </a:lnSpc>
              <a:buNone/>
            </a:pPr>
            <a:r>
              <a:rPr lang="is-IS" sz="3600" dirty="0">
                <a:latin typeface="Roboto Light"/>
                <a:cs typeface="Roboto Light"/>
              </a:rPr>
              <a:t>You will continue entering the rest of the VAR sheet information when assigning terminals. </a:t>
            </a:r>
          </a:p>
        </p:txBody>
      </p:sp>
      <p:sp>
        <p:nvSpPr>
          <p:cNvPr id="20" name="Folded Corner 19"/>
          <p:cNvSpPr/>
          <p:nvPr/>
        </p:nvSpPr>
        <p:spPr>
          <a:xfrm flipH="1">
            <a:off x="16645228" y="2061038"/>
            <a:ext cx="5902034" cy="2310820"/>
          </a:xfrm>
          <a:prstGeom prst="foldedCorner">
            <a:avLst>
              <a:gd name="adj" fmla="val 26531"/>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The Handpoint Merchant ID is generated by the system based on what is input in the Merchant Name field. </a:t>
            </a:r>
            <a:endParaRPr lang="en-US" dirty="0"/>
          </a:p>
        </p:txBody>
      </p:sp>
      <p:sp>
        <p:nvSpPr>
          <p:cNvPr id="21" name="Folded Corner 20"/>
          <p:cNvSpPr/>
          <p:nvPr/>
        </p:nvSpPr>
        <p:spPr>
          <a:xfrm>
            <a:off x="14601826" y="10975499"/>
            <a:ext cx="8343900" cy="2491119"/>
          </a:xfrm>
          <a:prstGeom prst="foldedCorner">
            <a:avLst>
              <a:gd name="adj" fmla="val 13112"/>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After information has been input, press Save.  You can stop and restart this process.  Once the Merchant Information is complete, you will be given the option to immediately Publish the information and activate the merchant.</a:t>
            </a:r>
          </a:p>
          <a:p>
            <a:endParaRPr lang="en-US" dirty="0"/>
          </a:p>
        </p:txBody>
      </p:sp>
      <p:cxnSp>
        <p:nvCxnSpPr>
          <p:cNvPr id="22" name="Straight Connector 21"/>
          <p:cNvCxnSpPr/>
          <p:nvPr/>
        </p:nvCxnSpPr>
        <p:spPr>
          <a:xfrm>
            <a:off x="1221699" y="2176447"/>
            <a:ext cx="0" cy="6669148"/>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
        <p:nvSpPr>
          <p:cNvPr id="24" name="Folded Corner 23"/>
          <p:cNvSpPr/>
          <p:nvPr/>
        </p:nvSpPr>
        <p:spPr>
          <a:xfrm>
            <a:off x="704400" y="9857788"/>
            <a:ext cx="6098669" cy="2800937"/>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Which fields are required?</a:t>
            </a:r>
          </a:p>
          <a:p>
            <a:endParaRPr lang="is-IS" sz="2800" dirty="0">
              <a:latin typeface="Roboto Light"/>
              <a:cs typeface="Roboto Light"/>
            </a:endParaRPr>
          </a:p>
          <a:p>
            <a:r>
              <a:rPr lang="is-IS" sz="2800" dirty="0">
                <a:latin typeface="Roboto Light"/>
                <a:cs typeface="Roboto Light"/>
              </a:rPr>
              <a:t>Typically all fields are required, the system will let you know if it’s missing some required fields.</a:t>
            </a:r>
          </a:p>
        </p:txBody>
      </p:sp>
    </p:spTree>
    <p:extLst>
      <p:ext uri="{BB962C8B-B14F-4D97-AF65-F5344CB8AC3E}">
        <p14:creationId xmlns:p14="http://schemas.microsoft.com/office/powerpoint/2010/main" val="1517244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03594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Assigning terminals to merchants</a:t>
            </a:r>
          </a:p>
        </p:txBody>
      </p:sp>
      <p:sp>
        <p:nvSpPr>
          <p:cNvPr id="12" name="Subtitle 4"/>
          <p:cNvSpPr txBox="1">
            <a:spLocks/>
          </p:cNvSpPr>
          <p:nvPr/>
        </p:nvSpPr>
        <p:spPr>
          <a:xfrm>
            <a:off x="1221698" y="2161500"/>
            <a:ext cx="8781283" cy="12092468"/>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Terminals can be assigned from 3 different places in the TMS: from the front page, the top of the management page, or next to an unassigned terminal. They all lead to the same process.</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This will bring up a view where you are able to select a merchant and assign one or more terminals to it.  Terminals are identified by the Serial Number found on the back of the terminal.</a:t>
            </a:r>
          </a:p>
          <a:p>
            <a:pPr marL="0" indent="0">
              <a:lnSpc>
                <a:spcPct val="100000"/>
              </a:lnSpc>
              <a:buNone/>
            </a:pPr>
            <a:endParaRPr lang="is-IS" sz="1500" dirty="0">
              <a:latin typeface="Roboto Light"/>
              <a:cs typeface="Roboto Light"/>
            </a:endParaRPr>
          </a:p>
          <a:p>
            <a:pPr marL="0" indent="0">
              <a:lnSpc>
                <a:spcPct val="100000"/>
              </a:lnSpc>
              <a:buNone/>
            </a:pPr>
            <a:r>
              <a:rPr lang="is-IS" sz="3600" dirty="0">
                <a:latin typeface="Roboto Light"/>
                <a:cs typeface="Roboto Light"/>
              </a:rPr>
              <a:t>After assigning a terminal to a merchant, the next step is to Edit that terminal and finish the setup from the VAR sheet.</a:t>
            </a:r>
          </a:p>
          <a:p>
            <a:pPr marL="0" indent="0">
              <a:lnSpc>
                <a:spcPct val="100000"/>
              </a:lnSpc>
              <a:buNone/>
            </a:pPr>
            <a:r>
              <a:rPr lang="is-IS" sz="3600" dirty="0">
                <a:latin typeface="Roboto Light"/>
                <a:cs typeface="Roboto Light"/>
              </a:rPr>
              <a:t>To Edit a terminal, locate the terminal in the management view and click Edit terminal. </a:t>
            </a:r>
          </a:p>
          <a:p>
            <a:pPr marL="0" indent="0">
              <a:lnSpc>
                <a:spcPct val="100000"/>
              </a:lnSpc>
              <a:buNone/>
            </a:pPr>
            <a:endParaRPr lang="is-IS" sz="3600" dirty="0">
              <a:latin typeface="Roboto Light"/>
              <a:cs typeface="Roboto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316" y="1928016"/>
            <a:ext cx="5702589" cy="1093106"/>
          </a:xfrm>
          <a:prstGeom prst="rect">
            <a:avLst/>
          </a:prstGeom>
          <a:effectLst>
            <a:outerShdw blurRad="304800" dist="1905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0984" y="3763309"/>
            <a:ext cx="2833502" cy="1098257"/>
          </a:xfrm>
          <a:prstGeom prst="rect">
            <a:avLst/>
          </a:prstGeom>
          <a:effectLst>
            <a:outerShdw blurRad="304800" dist="190500" dir="2700000" algn="tl" rotWithShape="0">
              <a:prstClr val="black">
                <a:alpha val="40000"/>
              </a:prst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00248" y="2758232"/>
            <a:ext cx="2294371" cy="2485569"/>
          </a:xfrm>
          <a:prstGeom prst="rect">
            <a:avLst/>
          </a:prstGeom>
          <a:effectLst>
            <a:outerShdw blurRad="304800" dist="190500" dir="2700000" algn="tl" rotWithShape="0">
              <a:prstClr val="black">
                <a:alpha val="40000"/>
              </a:prstClr>
            </a:outerShdw>
          </a:effectLst>
        </p:spPr>
      </p:pic>
      <p:cxnSp>
        <p:nvCxnSpPr>
          <p:cNvPr id="20" name="Straight Connector 19"/>
          <p:cNvCxnSpPr/>
          <p:nvPr/>
        </p:nvCxnSpPr>
        <p:spPr>
          <a:xfrm>
            <a:off x="1196488" y="3046024"/>
            <a:ext cx="25210" cy="8370122"/>
          </a:xfrm>
          <a:prstGeom prst="line">
            <a:avLst/>
          </a:prstGeom>
          <a:ln w="53975">
            <a:solidFill>
              <a:srgbClr val="445469"/>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339189" y="6043138"/>
            <a:ext cx="10463424" cy="3007056"/>
          </a:xfrm>
          <a:prstGeom prst="rect">
            <a:avLst/>
          </a:prstGeom>
          <a:effectLst>
            <a:outerShdw blurRad="381000" dist="2286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5049" y="9825531"/>
            <a:ext cx="12323155" cy="2901375"/>
          </a:xfrm>
          <a:prstGeom prst="rect">
            <a:avLst/>
          </a:prstGeom>
          <a:effectLst>
            <a:outerShdw blurRad="355600" dist="241300" dir="2700000" algn="tl" rotWithShape="0">
              <a:prstClr val="black">
                <a:alpha val="40000"/>
              </a:prstClr>
            </a:outerShdw>
          </a:effectLst>
        </p:spPr>
      </p:pic>
      <p:sp>
        <p:nvSpPr>
          <p:cNvPr id="53" name="Folded Corner 52"/>
          <p:cNvSpPr/>
          <p:nvPr/>
        </p:nvSpPr>
        <p:spPr>
          <a:xfrm>
            <a:off x="16858960" y="1600332"/>
            <a:ext cx="6098669" cy="4109091"/>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Can I start creating a merchant without assigning terminals?</a:t>
            </a:r>
          </a:p>
          <a:p>
            <a:endParaRPr lang="is-IS" sz="2800" b="1" dirty="0">
              <a:latin typeface="Roboto Light"/>
              <a:cs typeface="Roboto Light"/>
            </a:endParaRPr>
          </a:p>
          <a:p>
            <a:r>
              <a:rPr lang="en-US" sz="2800" dirty="0">
                <a:latin typeface="Roboto Light"/>
                <a:cs typeface="Roboto Light"/>
              </a:rPr>
              <a:t>Yes. It is very possible to first create the merchant and then add the terminal later on when the serial number for that terminal is known.</a:t>
            </a:r>
            <a:endParaRPr lang="is-IS" sz="2800" dirty="0">
              <a:latin typeface="Roboto Light"/>
              <a:cs typeface="Roboto Light"/>
            </a:endParaRPr>
          </a:p>
        </p:txBody>
      </p:sp>
      <p:sp>
        <p:nvSpPr>
          <p:cNvPr id="11" name="Folded Corner 10"/>
          <p:cNvSpPr/>
          <p:nvPr/>
        </p:nvSpPr>
        <p:spPr>
          <a:xfrm>
            <a:off x="13607291" y="7772678"/>
            <a:ext cx="6098669" cy="3643468"/>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Where do I locate the Serial Number?</a:t>
            </a:r>
          </a:p>
          <a:p>
            <a:endParaRPr lang="is-IS" sz="2800" b="1" dirty="0">
              <a:latin typeface="Roboto Light"/>
              <a:cs typeface="Roboto Light"/>
            </a:endParaRPr>
          </a:p>
          <a:p>
            <a:r>
              <a:rPr lang="en-US" sz="2800" dirty="0">
                <a:latin typeface="Roboto Light"/>
                <a:cs typeface="Roboto Light"/>
              </a:rPr>
              <a:t>The terminal serial number can be found on the back of the Card Reader and its packaging. It is a unique identifier for the terminal.</a:t>
            </a:r>
            <a:endParaRPr lang="is-IS" sz="2800" dirty="0">
              <a:latin typeface="Roboto Light"/>
              <a:cs typeface="Roboto Light"/>
            </a:endParaRPr>
          </a:p>
        </p:txBody>
      </p:sp>
    </p:spTree>
    <p:extLst>
      <p:ext uri="{BB962C8B-B14F-4D97-AF65-F5344CB8AC3E}">
        <p14:creationId xmlns:p14="http://schemas.microsoft.com/office/powerpoint/2010/main" val="135177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6864380"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Editing a terminal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85" y="1954550"/>
            <a:ext cx="16685491" cy="11520934"/>
          </a:xfrm>
          <a:prstGeom prst="rect">
            <a:avLst/>
          </a:prstGeom>
        </p:spPr>
      </p:pic>
      <p:sp>
        <p:nvSpPr>
          <p:cNvPr id="19" name="Folded Corner 18"/>
          <p:cNvSpPr/>
          <p:nvPr/>
        </p:nvSpPr>
        <p:spPr>
          <a:xfrm>
            <a:off x="12860919" y="997517"/>
            <a:ext cx="7042150" cy="1197549"/>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Editing a terminal is the final stage in finalizing the onboarding</a:t>
            </a:r>
            <a:endParaRPr lang="en-US" sz="2800" dirty="0">
              <a:latin typeface="Roboto Light"/>
              <a:cs typeface="Roboto Light"/>
            </a:endParaRPr>
          </a:p>
          <a:p>
            <a:endParaRPr lang="en-US" dirty="0"/>
          </a:p>
        </p:txBody>
      </p:sp>
      <p:sp>
        <p:nvSpPr>
          <p:cNvPr id="20" name="Folded Corner 19"/>
          <p:cNvSpPr/>
          <p:nvPr/>
        </p:nvSpPr>
        <p:spPr>
          <a:xfrm>
            <a:off x="257174" y="4530426"/>
            <a:ext cx="3982319" cy="2127549"/>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You can copy duplicate information from the merchant setup to speed up process.</a:t>
            </a:r>
            <a:endParaRPr lang="en-US" sz="2800" dirty="0">
              <a:latin typeface="Roboto Light"/>
              <a:cs typeface="Roboto Light"/>
            </a:endParaRPr>
          </a:p>
          <a:p>
            <a:endParaRPr lang="en-US" dirty="0"/>
          </a:p>
        </p:txBody>
      </p:sp>
      <p:sp>
        <p:nvSpPr>
          <p:cNvPr id="21" name="Folded Corner 20"/>
          <p:cNvSpPr/>
          <p:nvPr/>
        </p:nvSpPr>
        <p:spPr>
          <a:xfrm flipH="1">
            <a:off x="5952480" y="11023220"/>
            <a:ext cx="6599739" cy="180609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Fields in the terminal information section might differ depending on which processor the merchant is setup for</a:t>
            </a:r>
            <a:endParaRPr lang="en-US" sz="2800" dirty="0">
              <a:latin typeface="Roboto Light"/>
              <a:cs typeface="Roboto Light"/>
            </a:endParaRPr>
          </a:p>
          <a:p>
            <a:endParaRPr lang="en-US" dirty="0"/>
          </a:p>
        </p:txBody>
      </p:sp>
      <p:sp>
        <p:nvSpPr>
          <p:cNvPr id="22" name="Folded Corner 21"/>
          <p:cNvSpPr/>
          <p:nvPr/>
        </p:nvSpPr>
        <p:spPr>
          <a:xfrm>
            <a:off x="13118238" y="9336320"/>
            <a:ext cx="3263756" cy="1387098"/>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Save and publish when done.</a:t>
            </a:r>
            <a:endParaRPr lang="en-US" sz="2800" dirty="0">
              <a:latin typeface="Roboto Light"/>
              <a:cs typeface="Roboto Light"/>
            </a:endParaRPr>
          </a:p>
          <a:p>
            <a:endParaRPr lang="en-US" dirty="0"/>
          </a:p>
        </p:txBody>
      </p:sp>
      <p:sp>
        <p:nvSpPr>
          <p:cNvPr id="23" name="Folded Corner 22"/>
          <p:cNvSpPr/>
          <p:nvPr/>
        </p:nvSpPr>
        <p:spPr>
          <a:xfrm>
            <a:off x="17383447" y="3714213"/>
            <a:ext cx="6098669" cy="5829837"/>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When do changes go live?</a:t>
            </a:r>
          </a:p>
          <a:p>
            <a:endParaRPr lang="is-IS" sz="2800" dirty="0">
              <a:latin typeface="Roboto Light"/>
              <a:cs typeface="Roboto Light"/>
            </a:endParaRPr>
          </a:p>
          <a:p>
            <a:r>
              <a:rPr lang="is-IS" sz="2800" dirty="0">
                <a:latin typeface="Roboto Light"/>
                <a:cs typeface="Roboto Light"/>
              </a:rPr>
              <a:t>Changes are live as soon as they are published. However, changes that propogate to the card reader do not go live until the card reader connects to the gateway, i.e., </a:t>
            </a:r>
            <a:r>
              <a:rPr lang="en-US" sz="2800" dirty="0">
                <a:latin typeface="Roboto Light"/>
                <a:cs typeface="Roboto Light"/>
              </a:rPr>
              <a:t>t</a:t>
            </a:r>
            <a:r>
              <a:rPr lang="is-IS" sz="2800" dirty="0">
                <a:latin typeface="Roboto Light"/>
                <a:cs typeface="Roboto Light"/>
              </a:rPr>
              <a:t>hrough a transaction or an update. Then the terminal will automatically download and update itself.  This generally takes less than a minute to complete.</a:t>
            </a:r>
          </a:p>
        </p:txBody>
      </p:sp>
    </p:spTree>
    <p:extLst>
      <p:ext uri="{BB962C8B-B14F-4D97-AF65-F5344CB8AC3E}">
        <p14:creationId xmlns:p14="http://schemas.microsoft.com/office/powerpoint/2010/main" val="1464418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5391458"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Locating the shared secret (merchant key)</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84726" y="2869599"/>
            <a:ext cx="11372561" cy="8792843"/>
          </a:xfrm>
          <a:prstGeom prst="rect">
            <a:avLst/>
          </a:prstGeom>
        </p:spPr>
      </p:pic>
      <p:sp>
        <p:nvSpPr>
          <p:cNvPr id="19" name="Subtitle 4"/>
          <p:cNvSpPr txBox="1">
            <a:spLocks/>
          </p:cNvSpPr>
          <p:nvPr/>
        </p:nvSpPr>
        <p:spPr>
          <a:xfrm>
            <a:off x="1221699" y="1954550"/>
            <a:ext cx="8573715" cy="1946101"/>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endParaRPr lang="is-IS" sz="3600" dirty="0">
              <a:latin typeface="Roboto Light"/>
              <a:cs typeface="Roboto Light"/>
            </a:endParaRPr>
          </a:p>
          <a:p>
            <a:pPr marL="0" indent="0">
              <a:lnSpc>
                <a:spcPct val="100000"/>
              </a:lnSpc>
              <a:buNone/>
            </a:pPr>
            <a:endParaRPr lang="is-IS" sz="3600" dirty="0">
              <a:latin typeface="Roboto Light"/>
              <a:cs typeface="Roboto Light"/>
            </a:endParaRPr>
          </a:p>
        </p:txBody>
      </p:sp>
      <p:sp>
        <p:nvSpPr>
          <p:cNvPr id="3" name="Rectangle 2"/>
          <p:cNvSpPr/>
          <p:nvPr/>
        </p:nvSpPr>
        <p:spPr>
          <a:xfrm>
            <a:off x="1221700" y="2176080"/>
            <a:ext cx="10249864" cy="2308324"/>
          </a:xfrm>
          <a:prstGeom prst="rect">
            <a:avLst/>
          </a:prstGeom>
        </p:spPr>
        <p:txBody>
          <a:bodyPr wrap="square">
            <a:spAutoFit/>
          </a:bodyPr>
          <a:lstStyle/>
          <a:p>
            <a:r>
              <a:rPr lang="en-US" dirty="0">
                <a:latin typeface="Roboto Light"/>
                <a:cs typeface="Roboto Light"/>
              </a:rPr>
              <a:t>The shared secret is the key to merchants’ terminals – It needs to be delivered to the organization responsible for storing the key on the behalf of the merchant. Typically it is the ISV’s responsibility.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062"/>
          <a:stretch/>
        </p:blipFill>
        <p:spPr>
          <a:xfrm>
            <a:off x="12037326" y="2198036"/>
            <a:ext cx="11976100" cy="720000"/>
          </a:xfrm>
          <a:prstGeom prst="rect">
            <a:avLst/>
          </a:prstGeom>
          <a:effectLst>
            <a:outerShdw blurRad="165100" dist="139700" dir="2700000" algn="tl" rotWithShape="0">
              <a:prstClr val="black">
                <a:alpha val="40000"/>
              </a:prstClr>
            </a:outerShdw>
          </a:effectLst>
        </p:spPr>
      </p:pic>
      <p:sp>
        <p:nvSpPr>
          <p:cNvPr id="6" name="Oval 5"/>
          <p:cNvSpPr/>
          <p:nvPr/>
        </p:nvSpPr>
        <p:spPr>
          <a:xfrm>
            <a:off x="22362759" y="1963568"/>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2" name="Oval 21"/>
          <p:cNvSpPr/>
          <p:nvPr/>
        </p:nvSpPr>
        <p:spPr>
          <a:xfrm>
            <a:off x="20187595" y="9625131"/>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8" name="Rectangle 7"/>
          <p:cNvSpPr/>
          <p:nvPr/>
        </p:nvSpPr>
        <p:spPr>
          <a:xfrm>
            <a:off x="1221700" y="4985522"/>
            <a:ext cx="10935802" cy="2308324"/>
          </a:xfrm>
          <a:prstGeom prst="rect">
            <a:avLst/>
          </a:prstGeom>
        </p:spPr>
        <p:txBody>
          <a:bodyPr wrap="square" anchor="t">
            <a:spAutoFit/>
          </a:bodyPr>
          <a:lstStyle/>
          <a:p>
            <a:r>
              <a:rPr lang="en-US" dirty="0">
                <a:latin typeface="Roboto Light"/>
                <a:cs typeface="Roboto Light"/>
              </a:rPr>
              <a:t>The shared secret is a randomly generated string of text and is the same for all terminals in a single merchant account. It is generated randomly but can be edited by </a:t>
            </a:r>
            <a:r>
              <a:rPr lang="en-US" dirty="0" err="1">
                <a:latin typeface="Roboto Light"/>
                <a:cs typeface="Roboto Light"/>
              </a:rPr>
              <a:t>Handpoint</a:t>
            </a:r>
            <a:r>
              <a:rPr lang="en-US" dirty="0">
                <a:latin typeface="Roboto Light"/>
                <a:cs typeface="Roboto Light"/>
              </a:rPr>
              <a:t> admins only.</a:t>
            </a:r>
          </a:p>
        </p:txBody>
      </p:sp>
      <p:sp>
        <p:nvSpPr>
          <p:cNvPr id="9" name="Rectangle 8"/>
          <p:cNvSpPr/>
          <p:nvPr/>
        </p:nvSpPr>
        <p:spPr>
          <a:xfrm>
            <a:off x="1748171" y="8269666"/>
            <a:ext cx="11136556" cy="2308324"/>
          </a:xfrm>
          <a:prstGeom prst="rect">
            <a:avLst/>
          </a:prstGeom>
        </p:spPr>
        <p:txBody>
          <a:bodyPr wrap="square" anchor="t">
            <a:spAutoFit/>
          </a:bodyPr>
          <a:lstStyle/>
          <a:p>
            <a:r>
              <a:rPr lang="en-US" dirty="0">
                <a:latin typeface="Roboto Light"/>
                <a:cs typeface="Roboto Light"/>
              </a:rPr>
              <a:t>To locate the shared secret click </a:t>
            </a:r>
            <a:r>
              <a:rPr lang="en-US" i="1" dirty="0">
                <a:latin typeface="Roboto Light"/>
                <a:cs typeface="Roboto Light"/>
              </a:rPr>
              <a:t>Edit Merchant       </a:t>
            </a:r>
            <a:r>
              <a:rPr lang="en-US" dirty="0">
                <a:latin typeface="Roboto Light"/>
                <a:cs typeface="Roboto Light"/>
              </a:rPr>
              <a:t>next to the merchant listing in the management page, this will bring up the Merchant Information view. Locate the </a:t>
            </a:r>
            <a:r>
              <a:rPr lang="en-US" i="1" dirty="0">
                <a:latin typeface="Roboto Light"/>
                <a:cs typeface="Roboto Light"/>
              </a:rPr>
              <a:t>Shared Secret </a:t>
            </a:r>
            <a:r>
              <a:rPr lang="en-US" dirty="0">
                <a:latin typeface="Roboto Light"/>
                <a:cs typeface="Roboto Light"/>
              </a:rPr>
              <a:t>field.</a:t>
            </a:r>
          </a:p>
        </p:txBody>
      </p:sp>
      <p:sp>
        <p:nvSpPr>
          <p:cNvPr id="10" name="Rectangle 9"/>
          <p:cNvSpPr/>
          <p:nvPr/>
        </p:nvSpPr>
        <p:spPr>
          <a:xfrm>
            <a:off x="1748169" y="10610310"/>
            <a:ext cx="10935803" cy="2539157"/>
          </a:xfrm>
          <a:prstGeom prst="rect">
            <a:avLst/>
          </a:prstGeom>
        </p:spPr>
        <p:txBody>
          <a:bodyPr wrap="square" anchor="t">
            <a:spAutoFit/>
          </a:bodyPr>
          <a:lstStyle/>
          <a:p>
            <a:r>
              <a:rPr lang="en-US" dirty="0">
                <a:latin typeface="Roboto Light"/>
                <a:cs typeface="Roboto Light"/>
              </a:rPr>
              <a:t>Double click on the text to highlight the shared secret, right click, and choose Copy. </a:t>
            </a:r>
          </a:p>
          <a:p>
            <a:endParaRPr lang="en-US" sz="1500" dirty="0">
              <a:latin typeface="Roboto Light"/>
              <a:cs typeface="Roboto Light"/>
            </a:endParaRPr>
          </a:p>
          <a:p>
            <a:r>
              <a:rPr lang="en-US" dirty="0">
                <a:latin typeface="Roboto Light"/>
                <a:cs typeface="Roboto Light"/>
              </a:rPr>
              <a:t>You should now be able to paste it into the tool of your choice for sending</a:t>
            </a:r>
          </a:p>
        </p:txBody>
      </p:sp>
      <p:sp>
        <p:nvSpPr>
          <p:cNvPr id="25" name="Oval 24"/>
          <p:cNvSpPr/>
          <p:nvPr/>
        </p:nvSpPr>
        <p:spPr>
          <a:xfrm>
            <a:off x="10575483" y="8326816"/>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6" name="Oval 25"/>
          <p:cNvSpPr/>
          <p:nvPr/>
        </p:nvSpPr>
        <p:spPr>
          <a:xfrm>
            <a:off x="4140589" y="9904197"/>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27" name="Straight Connector 26"/>
          <p:cNvCxnSpPr/>
          <p:nvPr/>
        </p:nvCxnSpPr>
        <p:spPr>
          <a:xfrm>
            <a:off x="1526499" y="8430521"/>
            <a:ext cx="0" cy="4460404"/>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5736" y="11460651"/>
            <a:ext cx="10166462" cy="1746707"/>
          </a:xfrm>
          <a:prstGeom prst="rect">
            <a:avLst/>
          </a:prstGeom>
          <a:effectLst>
            <a:outerShdw blurRad="254000" dist="228600" dir="2700000" algn="tl" rotWithShape="0">
              <a:prstClr val="black">
                <a:alpha val="40000"/>
              </a:prstClr>
            </a:outerShdw>
          </a:effectLst>
        </p:spPr>
      </p:pic>
      <p:sp>
        <p:nvSpPr>
          <p:cNvPr id="31" name="Oval 30"/>
          <p:cNvSpPr/>
          <p:nvPr/>
        </p:nvSpPr>
        <p:spPr>
          <a:xfrm>
            <a:off x="19397886" y="12125893"/>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32" name="Oval 31"/>
          <p:cNvSpPr/>
          <p:nvPr/>
        </p:nvSpPr>
        <p:spPr>
          <a:xfrm>
            <a:off x="7225284" y="11299065"/>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Tree>
    <p:extLst>
      <p:ext uri="{BB962C8B-B14F-4D97-AF65-F5344CB8AC3E}">
        <p14:creationId xmlns:p14="http://schemas.microsoft.com/office/powerpoint/2010/main" val="1171142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8380820"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Tipping configuration</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1221699" y="2570155"/>
            <a:ext cx="9889646" cy="5270088"/>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Handpoint supports tipping on the card reader. If enabled, the card holder is prompted to tip on the card reader during a sale. The card holder can choose between preset values, a custom value, or “No Tip” before commencing with the transaction.</a:t>
            </a:r>
          </a:p>
          <a:p>
            <a:pPr marL="0" indent="0">
              <a:lnSpc>
                <a:spcPct val="100000"/>
              </a:lnSpc>
              <a:buNone/>
            </a:pPr>
            <a:r>
              <a:rPr lang="is-IS" sz="3600" dirty="0">
                <a:latin typeface="Roboto Light"/>
                <a:cs typeface="Roboto Light"/>
              </a:rPr>
              <a:t>Tipping is enabled per terminal and custom values can be configured both on a merchant level and terminal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658" y="3312552"/>
            <a:ext cx="8310650" cy="5620963"/>
          </a:xfrm>
          <a:prstGeom prst="rect">
            <a:avLst/>
          </a:prstGeom>
          <a:effectLst>
            <a:outerShdw blurRad="444500" dist="2540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45" y="10972900"/>
            <a:ext cx="13391076" cy="1507736"/>
          </a:xfrm>
          <a:prstGeom prst="rect">
            <a:avLst/>
          </a:prstGeom>
          <a:effectLst>
            <a:outerShdw blurRad="444500" dist="254000" dir="2700000" algn="tl" rotWithShape="0">
              <a:prstClr val="black">
                <a:alpha val="40000"/>
              </a:prstClr>
            </a:outerShdw>
          </a:effectLst>
        </p:spPr>
      </p:pic>
      <p:sp>
        <p:nvSpPr>
          <p:cNvPr id="19" name="Folded Corner 18"/>
          <p:cNvSpPr/>
          <p:nvPr/>
        </p:nvSpPr>
        <p:spPr>
          <a:xfrm flipH="1">
            <a:off x="11111345" y="1553310"/>
            <a:ext cx="7020790" cy="213090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On the merchant level you can configure custom tip values – This is done in the Edit Merchant or Create Merchant views</a:t>
            </a:r>
          </a:p>
          <a:p>
            <a:endParaRPr lang="en-US" dirty="0"/>
          </a:p>
        </p:txBody>
      </p:sp>
      <p:sp>
        <p:nvSpPr>
          <p:cNvPr id="20" name="Folded Corner 19"/>
          <p:cNvSpPr/>
          <p:nvPr/>
        </p:nvSpPr>
        <p:spPr>
          <a:xfrm flipH="1">
            <a:off x="8178008" y="9154691"/>
            <a:ext cx="7020790" cy="213090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Tipping has to be enabled per terminal and custom values can be configured further there if needed. This is done in the Edit Terminal view.</a:t>
            </a:r>
          </a:p>
          <a:p>
            <a:endParaRPr lang="en-US" dirty="0"/>
          </a:p>
        </p:txBody>
      </p:sp>
    </p:spTree>
    <p:extLst>
      <p:ext uri="{BB962C8B-B14F-4D97-AF65-F5344CB8AC3E}">
        <p14:creationId xmlns:p14="http://schemas.microsoft.com/office/powerpoint/2010/main" val="1642949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39158" y="224589"/>
            <a:ext cx="1544659" cy="1507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p:cNvSpPr txBox="1">
            <a:spLocks/>
          </p:cNvSpPr>
          <p:nvPr/>
        </p:nvSpPr>
        <p:spPr>
          <a:xfrm>
            <a:off x="1221699" y="948121"/>
            <a:ext cx="979787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Deleting and </a:t>
            </a:r>
            <a:r>
              <a:rPr lang="en-US" sz="6600" b="1" dirty="0" err="1">
                <a:ea typeface="Open Sans Light" panose="020B0306030504020204" pitchFamily="34" charset="0"/>
              </a:rPr>
              <a:t>unassigning</a:t>
            </a:r>
            <a:endParaRPr lang="en-US" sz="6600" b="1" dirty="0">
              <a:ea typeface="Open Sans Light" panose="020B0306030504020204" pitchFamily="34" charset="0"/>
            </a:endParaRPr>
          </a:p>
        </p:txBody>
      </p:sp>
      <p:sp>
        <p:nvSpPr>
          <p:cNvPr id="12" name="Subtitle 4"/>
          <p:cNvSpPr txBox="1">
            <a:spLocks/>
          </p:cNvSpPr>
          <p:nvPr/>
        </p:nvSpPr>
        <p:spPr>
          <a:xfrm>
            <a:off x="1221699" y="1954550"/>
            <a:ext cx="9473409" cy="11548730"/>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400" dirty="0">
                <a:latin typeface="Roboto Light"/>
                <a:cs typeface="Roboto Light"/>
              </a:rPr>
              <a:t>Merchants can be deleted and terminals can be unassigned.</a:t>
            </a:r>
          </a:p>
          <a:p>
            <a:pPr marL="0" indent="0">
              <a:lnSpc>
                <a:spcPct val="100000"/>
              </a:lnSpc>
              <a:buNone/>
            </a:pPr>
            <a:r>
              <a:rPr lang="is-IS" sz="3400" dirty="0">
                <a:latin typeface="Roboto Light"/>
                <a:cs typeface="Roboto Light"/>
              </a:rPr>
              <a:t>Obviously, deleting a merchant is a high risk operation and should only be done if there was an error during the onboarding and it is considered quicker to just delete and start over. </a:t>
            </a:r>
          </a:p>
          <a:p>
            <a:pPr marL="0" indent="0">
              <a:lnSpc>
                <a:spcPct val="100000"/>
              </a:lnSpc>
              <a:buNone/>
            </a:pPr>
            <a:r>
              <a:rPr lang="is-IS" sz="3400" dirty="0">
                <a:latin typeface="Roboto Light"/>
                <a:cs typeface="Roboto Light"/>
              </a:rPr>
              <a:t>Terminals can be unassigned from merchants. This is done if, e.g., a merchant returns the device to you for replacement or to upgrade to an alternative Handpoint device, such as the HiPro. Merchants with no assigned terminals are considered inactive.</a:t>
            </a:r>
          </a:p>
          <a:p>
            <a:pPr marL="0" indent="0">
              <a:lnSpc>
                <a:spcPct val="100000"/>
              </a:lnSpc>
              <a:buNone/>
            </a:pPr>
            <a:r>
              <a:rPr lang="is-IS" sz="3400" dirty="0">
                <a:latin typeface="Roboto Light"/>
                <a:cs typeface="Roboto Light"/>
              </a:rPr>
              <a:t>When terminals are unassigned from a merchant they are moved to the list of unassigned terminals.</a:t>
            </a:r>
          </a:p>
          <a:p>
            <a:pPr marL="0" indent="0">
              <a:lnSpc>
                <a:spcPct val="100000"/>
              </a:lnSpc>
              <a:buNone/>
            </a:pPr>
            <a:r>
              <a:rPr lang="is-IS" sz="3400" dirty="0">
                <a:latin typeface="Roboto Light"/>
                <a:cs typeface="Roboto Light"/>
              </a:rPr>
              <a:t>Both deleting and unassigning is done from the </a:t>
            </a:r>
            <a:r>
              <a:rPr lang="is-IS" sz="3400" i="1" dirty="0">
                <a:latin typeface="Roboto Light"/>
                <a:cs typeface="Roboto Light"/>
              </a:rPr>
              <a:t>More dropdown </a:t>
            </a:r>
            <a:r>
              <a:rPr lang="is-IS" sz="3400" dirty="0">
                <a:latin typeface="Roboto Light"/>
                <a:cs typeface="Roboto Light"/>
              </a:rPr>
              <a:t>button next to an item in the management view.</a:t>
            </a:r>
          </a:p>
        </p:txBody>
      </p:sp>
      <p:cxnSp>
        <p:nvCxnSpPr>
          <p:cNvPr id="19" name="Straight Connector 18"/>
          <p:cNvCxnSpPr/>
          <p:nvPr/>
        </p:nvCxnSpPr>
        <p:spPr>
          <a:xfrm>
            <a:off x="1025328" y="2382982"/>
            <a:ext cx="31415" cy="10430168"/>
          </a:xfrm>
          <a:prstGeom prst="line">
            <a:avLst/>
          </a:prstGeom>
          <a:ln w="53975">
            <a:solidFill>
              <a:srgbClr val="445469"/>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32358" y="990550"/>
            <a:ext cx="12351459" cy="8528388"/>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2358" y="9518938"/>
            <a:ext cx="5691796" cy="3571775"/>
          </a:xfrm>
          <a:prstGeom prst="ellipse">
            <a:avLst/>
          </a:prstGeom>
          <a:ln w="63500" cap="rnd">
            <a:solidFill>
              <a:srgbClr val="333333"/>
            </a:solidFill>
          </a:ln>
          <a:effectLst>
            <a:outerShdw blurRad="355600" dist="508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36" name="Oval 35"/>
          <p:cNvSpPr/>
          <p:nvPr/>
        </p:nvSpPr>
        <p:spPr>
          <a:xfrm>
            <a:off x="21114327" y="3546763"/>
            <a:ext cx="2216727" cy="1458599"/>
          </a:xfrm>
          <a:prstGeom prst="ellipse">
            <a:avLst/>
          </a:prstGeom>
          <a:solidFill>
            <a:schemeClr val="accent1">
              <a:alpha val="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36" idx="3"/>
            <a:endCxn id="34" idx="7"/>
          </p:cNvCxnSpPr>
          <p:nvPr/>
        </p:nvCxnSpPr>
        <p:spPr>
          <a:xfrm flipH="1">
            <a:off x="16590610" y="4791755"/>
            <a:ext cx="4848349" cy="5250257"/>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7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3115926" y="1954550"/>
            <a:ext cx="11261724" cy="10858600"/>
            <a:chOff x="13115926" y="1954550"/>
            <a:chExt cx="11261724" cy="10858600"/>
          </a:xfrm>
          <a:solidFill>
            <a:schemeClr val="accent4">
              <a:alpha val="90000"/>
            </a:schemeClr>
          </a:solidFill>
          <a:effectLst/>
        </p:grpSpPr>
        <p:sp>
          <p:nvSpPr>
            <p:cNvPr id="27" name="Rectangle 26"/>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29" name="Rectangle 28"/>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0" name="Rectangle 29"/>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1" name="Rectangle 30"/>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2" name="Rectangle 31"/>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3" name="Rectangle 32"/>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grpSp>
      <p:sp>
        <p:nvSpPr>
          <p:cNvPr id="28" name="Title 2"/>
          <p:cNvSpPr txBox="1">
            <a:spLocks/>
          </p:cNvSpPr>
          <p:nvPr/>
        </p:nvSpPr>
        <p:spPr>
          <a:xfrm>
            <a:off x="1221699" y="948121"/>
            <a:ext cx="7075976"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Reusing terminals</a:t>
            </a:r>
          </a:p>
        </p:txBody>
      </p:sp>
      <p:sp>
        <p:nvSpPr>
          <p:cNvPr id="12" name="Subtitle 4"/>
          <p:cNvSpPr txBox="1">
            <a:spLocks/>
          </p:cNvSpPr>
          <p:nvPr/>
        </p:nvSpPr>
        <p:spPr>
          <a:xfrm>
            <a:off x="1221699" y="1954550"/>
            <a:ext cx="11894227" cy="11199916"/>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Terminals can be reused and moved from merchant to merchant. In order to do so, the following best practices help ensure a smooth merchant experience and minimze the risk of additional customer support.</a:t>
            </a:r>
          </a:p>
          <a:p>
            <a:pPr marL="742950" indent="-742950">
              <a:lnSpc>
                <a:spcPct val="100000"/>
              </a:lnSpc>
              <a:buAutoNum type="arabicPeriod"/>
            </a:pPr>
            <a:r>
              <a:rPr lang="is-IS" sz="3600" dirty="0">
                <a:latin typeface="Roboto Light"/>
                <a:cs typeface="Roboto Light"/>
              </a:rPr>
              <a:t>Unassign terminal from old merchant</a:t>
            </a:r>
          </a:p>
          <a:p>
            <a:pPr marL="742950" indent="-742950">
              <a:lnSpc>
                <a:spcPct val="100000"/>
              </a:lnSpc>
              <a:buAutoNum type="arabicPeriod"/>
            </a:pPr>
            <a:r>
              <a:rPr lang="is-IS" sz="3600" dirty="0">
                <a:latin typeface="Roboto Light"/>
                <a:cs typeface="Roboto Light"/>
              </a:rPr>
              <a:t>Assign alternative terminal to new merchant</a:t>
            </a:r>
          </a:p>
          <a:p>
            <a:pPr marL="742950" indent="-742950">
              <a:lnSpc>
                <a:spcPct val="100000"/>
              </a:lnSpc>
              <a:buAutoNum type="arabicPeriod"/>
            </a:pPr>
            <a:r>
              <a:rPr lang="is-IS" sz="3600" dirty="0">
                <a:latin typeface="Roboto Light"/>
                <a:cs typeface="Roboto Light"/>
              </a:rPr>
              <a:t>Update terminal information</a:t>
            </a:r>
          </a:p>
          <a:p>
            <a:pPr marL="742950" indent="-742950">
              <a:lnSpc>
                <a:spcPct val="100000"/>
              </a:lnSpc>
              <a:buAutoNum type="arabicPeriod"/>
            </a:pPr>
            <a:r>
              <a:rPr lang="is-IS" sz="3600" dirty="0">
                <a:latin typeface="Roboto Light"/>
                <a:cs typeface="Roboto Light"/>
              </a:rPr>
              <a:t>Extract and send the shared secret</a:t>
            </a:r>
          </a:p>
          <a:p>
            <a:pPr marL="742950" indent="-742950">
              <a:lnSpc>
                <a:spcPct val="100000"/>
              </a:lnSpc>
              <a:buAutoNum type="arabicPeriod"/>
            </a:pPr>
            <a:r>
              <a:rPr lang="is-IS" sz="3600" dirty="0">
                <a:latin typeface="Roboto Light"/>
                <a:cs typeface="Roboto Light"/>
              </a:rPr>
              <a:t>Do a flash reset on the card reader with simple instructions provided to the merchant</a:t>
            </a:r>
          </a:p>
          <a:p>
            <a:pPr marL="742950" indent="-742950">
              <a:lnSpc>
                <a:spcPct val="100000"/>
              </a:lnSpc>
              <a:buAutoNum type="arabicPeriod"/>
            </a:pPr>
            <a:r>
              <a:rPr lang="is-IS" sz="3600" dirty="0">
                <a:latin typeface="Roboto Light"/>
                <a:cs typeface="Roboto Light"/>
              </a:rPr>
              <a:t>Initiate an update to the card reader</a:t>
            </a:r>
          </a:p>
          <a:p>
            <a:pPr marL="742950" indent="-742950">
              <a:lnSpc>
                <a:spcPct val="100000"/>
              </a:lnSpc>
              <a:buAutoNum type="arabicPeriod"/>
            </a:pPr>
            <a:endParaRPr lang="is-IS" sz="3600" dirty="0">
              <a:latin typeface="Roboto Light"/>
              <a:cs typeface="Roboto Light"/>
            </a:endParaRPr>
          </a:p>
          <a:p>
            <a:pPr marL="0" indent="0">
              <a:lnSpc>
                <a:spcPct val="100000"/>
              </a:lnSpc>
              <a:buNone/>
            </a:pPr>
            <a:r>
              <a:rPr lang="is-IS" sz="3600" dirty="0">
                <a:latin typeface="Roboto Light"/>
                <a:cs typeface="Roboto Light"/>
              </a:rPr>
              <a:t>Point 5 and 6 can be done by the merchant, and require minimal effort.</a:t>
            </a:r>
          </a:p>
          <a:p>
            <a:pPr marL="0" indent="0">
              <a:lnSpc>
                <a:spcPct val="100000"/>
              </a:lnSpc>
              <a:buNone/>
            </a:pPr>
            <a:endParaRPr lang="is-IS" sz="3600" dirty="0">
              <a:latin typeface="Roboto Light"/>
              <a:cs typeface="Roboto Light"/>
            </a:endParaRPr>
          </a:p>
        </p:txBody>
      </p:sp>
    </p:spTree>
    <p:extLst>
      <p:ext uri="{BB962C8B-B14F-4D97-AF65-F5344CB8AC3E}">
        <p14:creationId xmlns:p14="http://schemas.microsoft.com/office/powerpoint/2010/main" val="230552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9647" y="0"/>
            <a:ext cx="2437764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Subtitle 2"/>
          <p:cNvSpPr txBox="1">
            <a:spLocks/>
          </p:cNvSpPr>
          <p:nvPr/>
        </p:nvSpPr>
        <p:spPr>
          <a:xfrm>
            <a:off x="5472323" y="7685757"/>
            <a:ext cx="13373858" cy="330969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effectLst>
                  <a:outerShdw blurRad="50800" dist="38100" dir="2700000" algn="tl" rotWithShape="0">
                    <a:prstClr val="black">
                      <a:alpha val="40000"/>
                    </a:prstClr>
                  </a:outerShdw>
                </a:effectLst>
                <a:latin typeface="Lato Light"/>
                <a:cs typeface="Lato Light"/>
              </a:rPr>
              <a:t>Terminal Management System </a:t>
            </a:r>
          </a:p>
          <a:p>
            <a:r>
              <a:rPr lang="en-US" sz="6000" b="1" dirty="0">
                <a:solidFill>
                  <a:schemeClr val="bg1"/>
                </a:solidFill>
                <a:effectLst>
                  <a:outerShdw blurRad="50800" dist="38100" dir="2700000" algn="tl" rotWithShape="0">
                    <a:prstClr val="black">
                      <a:alpha val="40000"/>
                    </a:prstClr>
                  </a:outerShdw>
                </a:effectLst>
                <a:latin typeface="Lato Light"/>
                <a:cs typeface="Lato Light"/>
              </a:rPr>
              <a:t> </a:t>
            </a:r>
          </a:p>
          <a:p>
            <a:r>
              <a:rPr lang="en-US" sz="3200" b="1" dirty="0">
                <a:solidFill>
                  <a:schemeClr val="bg1"/>
                </a:solidFill>
                <a:effectLst>
                  <a:outerShdw blurRad="50800" dist="38100" dir="2700000" algn="tl" rotWithShape="0">
                    <a:prstClr val="black">
                      <a:alpha val="40000"/>
                    </a:prstClr>
                  </a:outerShdw>
                </a:effectLst>
                <a:latin typeface="Lato Light"/>
                <a:cs typeface="Lato Light"/>
              </a:rPr>
              <a:t>Reach out to </a:t>
            </a:r>
            <a:r>
              <a:rPr lang="en-US" sz="3200" b="1" dirty="0">
                <a:solidFill>
                  <a:schemeClr val="accent4"/>
                </a:solidFill>
                <a:effectLst>
                  <a:outerShdw blurRad="50800" dist="38100" dir="2700000" algn="tl" rotWithShape="0">
                    <a:prstClr val="black">
                      <a:alpha val="40000"/>
                    </a:prstClr>
                  </a:outerShdw>
                </a:effectLst>
                <a:latin typeface="Lato Light"/>
                <a:cs typeface="Lato Light"/>
                <a:hlinkClick r:id="rId3"/>
              </a:rPr>
              <a:t>support@handpoint.com</a:t>
            </a:r>
            <a:r>
              <a:rPr lang="en-US" sz="3200" b="1" dirty="0">
                <a:solidFill>
                  <a:schemeClr val="accent4"/>
                </a:solidFill>
                <a:effectLst>
                  <a:outerShdw blurRad="50800" dist="38100" dir="2700000" algn="tl" rotWithShape="0">
                    <a:prstClr val="black">
                      <a:alpha val="40000"/>
                    </a:prstClr>
                  </a:outerShdw>
                </a:effectLst>
                <a:latin typeface="Lato Light"/>
                <a:cs typeface="Lato Light"/>
              </a:rPr>
              <a:t> </a:t>
            </a:r>
            <a:r>
              <a:rPr lang="en-US" sz="3200" b="1" dirty="0">
                <a:solidFill>
                  <a:schemeClr val="bg1"/>
                </a:solidFill>
                <a:effectLst>
                  <a:outerShdw blurRad="50800" dist="38100" dir="2700000" algn="tl" rotWithShape="0">
                    <a:prstClr val="black">
                      <a:alpha val="40000"/>
                    </a:prstClr>
                  </a:outerShdw>
                </a:effectLst>
                <a:latin typeface="Lato Light"/>
                <a:cs typeface="Lato Light"/>
              </a:rPr>
              <a:t>for assistance or more information</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r="3337"/>
          <a:stretch/>
        </p:blipFill>
        <p:spPr>
          <a:xfrm>
            <a:off x="6651177" y="4128628"/>
            <a:ext cx="11016000" cy="2286002"/>
          </a:xfrm>
          <a:prstGeom prst="rect">
            <a:avLst/>
          </a:prstGeom>
        </p:spPr>
      </p:pic>
    </p:spTree>
    <p:extLst>
      <p:ext uri="{BB962C8B-B14F-4D97-AF65-F5344CB8AC3E}">
        <p14:creationId xmlns:p14="http://schemas.microsoft.com/office/powerpoint/2010/main" val="1637033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3627916"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Contents</a:t>
            </a:r>
          </a:p>
        </p:txBody>
      </p:sp>
      <p:sp>
        <p:nvSpPr>
          <p:cNvPr id="41" name="Subtitle 4"/>
          <p:cNvSpPr txBox="1">
            <a:spLocks/>
          </p:cNvSpPr>
          <p:nvPr/>
        </p:nvSpPr>
        <p:spPr>
          <a:xfrm>
            <a:off x="1524857" y="2332602"/>
            <a:ext cx="9838381" cy="965187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dirty="0">
                <a:latin typeface="Roboto Light"/>
                <a:cs typeface="Roboto Light"/>
              </a:rPr>
              <a:t>Introduction to TMS</a:t>
            </a:r>
          </a:p>
          <a:p>
            <a:pPr marL="0" indent="0">
              <a:buNone/>
            </a:pPr>
            <a:r>
              <a:rPr lang="is-IS" sz="3600" dirty="0">
                <a:latin typeface="Roboto Light"/>
                <a:cs typeface="Roboto Light"/>
              </a:rPr>
              <a:t>Onboarding workflow</a:t>
            </a:r>
          </a:p>
          <a:p>
            <a:pPr marL="0" indent="0">
              <a:buNone/>
            </a:pPr>
            <a:r>
              <a:rPr lang="is-IS" sz="3600" dirty="0">
                <a:latin typeface="Roboto Light"/>
                <a:cs typeface="Roboto Light"/>
              </a:rPr>
              <a:t>Gaining access to Handpoint TMS</a:t>
            </a:r>
          </a:p>
          <a:p>
            <a:pPr marL="0" indent="0">
              <a:buNone/>
            </a:pPr>
            <a:r>
              <a:rPr lang="is-IS" sz="3600" dirty="0">
                <a:latin typeface="Roboto Light"/>
                <a:cs typeface="Roboto Light"/>
              </a:rPr>
              <a:t>Getting started in the TMS - Front page</a:t>
            </a:r>
          </a:p>
          <a:p>
            <a:pPr marL="0" indent="0">
              <a:buNone/>
            </a:pPr>
            <a:r>
              <a:rPr lang="is-IS" sz="3600" dirty="0">
                <a:latin typeface="Roboto Light"/>
                <a:cs typeface="Roboto Light"/>
              </a:rPr>
              <a:t>Management page</a:t>
            </a:r>
          </a:p>
          <a:p>
            <a:pPr marL="0" indent="0">
              <a:buNone/>
            </a:pPr>
            <a:r>
              <a:rPr lang="is-IS" sz="3600" dirty="0">
                <a:latin typeface="Roboto Light"/>
                <a:cs typeface="Roboto Light"/>
              </a:rPr>
              <a:t>Searching and filtering</a:t>
            </a:r>
          </a:p>
          <a:p>
            <a:pPr marL="0" indent="0">
              <a:buNone/>
            </a:pPr>
            <a:r>
              <a:rPr lang="is-IS" sz="3600" dirty="0">
                <a:latin typeface="Roboto Light"/>
                <a:cs typeface="Roboto Light"/>
              </a:rPr>
              <a:t>Creating merchants in the system</a:t>
            </a:r>
          </a:p>
          <a:p>
            <a:pPr marL="0" indent="0">
              <a:buNone/>
            </a:pPr>
            <a:r>
              <a:rPr lang="is-IS" sz="3600" dirty="0">
                <a:latin typeface="Roboto Light"/>
                <a:cs typeface="Roboto Light"/>
              </a:rPr>
              <a:t>Assigning terminals to merchants</a:t>
            </a:r>
          </a:p>
          <a:p>
            <a:pPr marL="0" indent="0">
              <a:buNone/>
            </a:pPr>
            <a:r>
              <a:rPr lang="is-IS" sz="3600" dirty="0">
                <a:latin typeface="Roboto Light"/>
                <a:cs typeface="Roboto Light"/>
              </a:rPr>
              <a:t>Locating shared secret (merchant key)</a:t>
            </a:r>
          </a:p>
          <a:p>
            <a:pPr marL="0" indent="0">
              <a:buNone/>
            </a:pPr>
            <a:r>
              <a:rPr lang="is-IS" sz="3600" dirty="0">
                <a:latin typeface="Roboto Light"/>
                <a:cs typeface="Roboto Light"/>
              </a:rPr>
              <a:t>Tipping configuration</a:t>
            </a:r>
          </a:p>
          <a:p>
            <a:pPr marL="0" indent="0">
              <a:buNone/>
            </a:pPr>
            <a:r>
              <a:rPr lang="is-IS" sz="3600" dirty="0">
                <a:latin typeface="Roboto Light"/>
                <a:cs typeface="Roboto Light"/>
              </a:rPr>
              <a:t>Deleting and unassigning</a:t>
            </a:r>
          </a:p>
          <a:p>
            <a:pPr marL="0" indent="0">
              <a:buNone/>
            </a:pPr>
            <a:r>
              <a:rPr lang="is-IS" sz="3600" dirty="0">
                <a:latin typeface="Roboto Light"/>
                <a:cs typeface="Roboto Light"/>
              </a:rPr>
              <a:t>Reusing terminals</a:t>
            </a:r>
          </a:p>
          <a:p>
            <a:pPr marL="0" indent="0">
              <a:buNone/>
            </a:pPr>
            <a:r>
              <a:rPr lang="is-IS" sz="3600" dirty="0">
                <a:latin typeface="Roboto Light"/>
                <a:cs typeface="Roboto Light"/>
              </a:rPr>
              <a:t>Support and information</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cxnSp>
        <p:nvCxnSpPr>
          <p:cNvPr id="20" name="Straight Connector 19"/>
          <p:cNvCxnSpPr/>
          <p:nvPr/>
        </p:nvCxnSpPr>
        <p:spPr>
          <a:xfrm>
            <a:off x="972317" y="2117576"/>
            <a:ext cx="0" cy="11150024"/>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67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780694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Introduction to TMS</a:t>
            </a:r>
          </a:p>
        </p:txBody>
      </p:sp>
      <p:sp>
        <p:nvSpPr>
          <p:cNvPr id="41" name="Subtitle 4"/>
          <p:cNvSpPr txBox="1">
            <a:spLocks/>
          </p:cNvSpPr>
          <p:nvPr/>
        </p:nvSpPr>
        <p:spPr>
          <a:xfrm>
            <a:off x="1221699" y="2271824"/>
            <a:ext cx="12564639" cy="1938992"/>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The Handpoint TMS is a web-based terminal management system for easy setup and management of your merchants’ card readers.</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1221699" y="6116358"/>
            <a:ext cx="12564639" cy="1938992"/>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The TMS is intended for any organization that needs to manage and onboard merchants on the Handpoint Payment Platform.</a:t>
            </a:r>
          </a:p>
        </p:txBody>
      </p:sp>
      <p:sp>
        <p:nvSpPr>
          <p:cNvPr id="19" name="Subtitle 4"/>
          <p:cNvSpPr txBox="1">
            <a:spLocks/>
          </p:cNvSpPr>
          <p:nvPr/>
        </p:nvSpPr>
        <p:spPr>
          <a:xfrm>
            <a:off x="1221699" y="10038513"/>
            <a:ext cx="14095574" cy="2554545"/>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To onboard a merchant in the Handpoint TMS you are able to create and configure merchant information, assign terminals to specific merchants and extract the merchant key (shared secret).</a:t>
            </a:r>
          </a:p>
        </p:txBody>
      </p:sp>
      <p:sp>
        <p:nvSpPr>
          <p:cNvPr id="20" name="Title 2"/>
          <p:cNvSpPr txBox="1">
            <a:spLocks/>
          </p:cNvSpPr>
          <p:nvPr/>
        </p:nvSpPr>
        <p:spPr>
          <a:xfrm>
            <a:off x="1221699" y="4832580"/>
            <a:ext cx="4737194" cy="923330"/>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dirty="0">
                <a:ea typeface="Open Sans Light" panose="020B0306030504020204" pitchFamily="34" charset="0"/>
              </a:rPr>
              <a:t>Who is it for?</a:t>
            </a:r>
          </a:p>
        </p:txBody>
      </p:sp>
      <p:sp>
        <p:nvSpPr>
          <p:cNvPr id="21" name="Title 2"/>
          <p:cNvSpPr txBox="1">
            <a:spLocks/>
          </p:cNvSpPr>
          <p:nvPr/>
        </p:nvSpPr>
        <p:spPr>
          <a:xfrm>
            <a:off x="1221699" y="8863321"/>
            <a:ext cx="5008102" cy="923330"/>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dirty="0">
                <a:ea typeface="Open Sans Light" panose="020B0306030504020204" pitchFamily="34" charset="0"/>
              </a:rPr>
              <a:t>How is it used</a:t>
            </a:r>
          </a:p>
        </p:txBody>
      </p:sp>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962477"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Overview of the onboarding workflow</a:t>
            </a:r>
          </a:p>
        </p:txBody>
      </p:sp>
      <p:sp>
        <p:nvSpPr>
          <p:cNvPr id="3" name="Document 2"/>
          <p:cNvSpPr/>
          <p:nvPr/>
        </p:nvSpPr>
        <p:spPr>
          <a:xfrm>
            <a:off x="1581915" y="2701582"/>
            <a:ext cx="2070891" cy="2273491"/>
          </a:xfrm>
          <a:prstGeom prst="flowChartDocumen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 Sheet</a:t>
            </a:r>
          </a:p>
        </p:txBody>
      </p:sp>
      <p:sp>
        <p:nvSpPr>
          <p:cNvPr id="4" name="Process 3"/>
          <p:cNvSpPr/>
          <p:nvPr/>
        </p:nvSpPr>
        <p:spPr>
          <a:xfrm>
            <a:off x="10556249" y="2701582"/>
            <a:ext cx="3196713"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Create </a:t>
            </a:r>
            <a:r>
              <a:rPr lang="en-US" dirty="0"/>
              <a:t>Merchant</a:t>
            </a:r>
          </a:p>
        </p:txBody>
      </p:sp>
      <p:sp>
        <p:nvSpPr>
          <p:cNvPr id="22" name="Process 21"/>
          <p:cNvSpPr/>
          <p:nvPr/>
        </p:nvSpPr>
        <p:spPr>
          <a:xfrm>
            <a:off x="10556249" y="6426203"/>
            <a:ext cx="3196713"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&amp; Edit Terminal</a:t>
            </a:r>
          </a:p>
        </p:txBody>
      </p:sp>
      <p:sp>
        <p:nvSpPr>
          <p:cNvPr id="23" name="Process 22"/>
          <p:cNvSpPr/>
          <p:nvPr/>
        </p:nvSpPr>
        <p:spPr>
          <a:xfrm>
            <a:off x="10556249" y="10146820"/>
            <a:ext cx="3166462"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Deliver Shared Secret</a:t>
            </a:r>
          </a:p>
        </p:txBody>
      </p:sp>
      <p:cxnSp>
        <p:nvCxnSpPr>
          <p:cNvPr id="8" name="Straight Connector 7"/>
          <p:cNvCxnSpPr/>
          <p:nvPr/>
        </p:nvCxnSpPr>
        <p:spPr>
          <a:xfrm>
            <a:off x="4461162" y="2113977"/>
            <a:ext cx="0" cy="11288480"/>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4" idx="1"/>
          </p:cNvCxnSpPr>
          <p:nvPr/>
        </p:nvCxnSpPr>
        <p:spPr>
          <a:xfrm>
            <a:off x="3652806" y="3838328"/>
            <a:ext cx="6903443" cy="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a:endCxn id="22" idx="0"/>
          </p:cNvCxnSpPr>
          <p:nvPr/>
        </p:nvCxnSpPr>
        <p:spPr>
          <a:xfrm>
            <a:off x="12154606" y="4975073"/>
            <a:ext cx="0" cy="1451130"/>
          </a:xfrm>
          <a:prstGeom prst="straightConnector1">
            <a:avLst/>
          </a:prstGeom>
          <a:ln w="114300">
            <a:roun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flipH="1">
            <a:off x="12139480" y="8699694"/>
            <a:ext cx="15126" cy="1447126"/>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3669547" y="11281566"/>
            <a:ext cx="6886702" cy="200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290193" y="3410073"/>
            <a:ext cx="1980029" cy="646331"/>
          </a:xfrm>
          <a:prstGeom prst="rect">
            <a:avLst/>
          </a:prstGeom>
          <a:noFill/>
        </p:spPr>
        <p:txBody>
          <a:bodyPr wrap="none" rtlCol="0">
            <a:spAutoFit/>
          </a:bodyPr>
          <a:lstStyle/>
          <a:p>
            <a:r>
              <a:rPr lang="en-US" dirty="0">
                <a:solidFill>
                  <a:schemeClr val="accent4"/>
                </a:solidFill>
              </a:rPr>
              <a:t>Processor</a:t>
            </a:r>
          </a:p>
        </p:txBody>
      </p:sp>
      <p:sp>
        <p:nvSpPr>
          <p:cNvPr id="48" name="TextBox 47"/>
          <p:cNvSpPr txBox="1"/>
          <p:nvPr/>
        </p:nvSpPr>
        <p:spPr>
          <a:xfrm rot="16200000">
            <a:off x="803306" y="11255120"/>
            <a:ext cx="928459" cy="646331"/>
          </a:xfrm>
          <a:prstGeom prst="rect">
            <a:avLst/>
          </a:prstGeom>
          <a:noFill/>
        </p:spPr>
        <p:txBody>
          <a:bodyPr wrap="none" rtlCol="0">
            <a:spAutoFit/>
          </a:bodyPr>
          <a:lstStyle/>
          <a:p>
            <a:r>
              <a:rPr lang="en-US" dirty="0">
                <a:solidFill>
                  <a:schemeClr val="accent4"/>
                </a:solidFill>
              </a:rPr>
              <a:t>ISV</a:t>
            </a:r>
          </a:p>
        </p:txBody>
      </p:sp>
      <p:sp>
        <p:nvSpPr>
          <p:cNvPr id="49" name="TextBox 48"/>
          <p:cNvSpPr txBox="1"/>
          <p:nvPr/>
        </p:nvSpPr>
        <p:spPr>
          <a:xfrm>
            <a:off x="4915467" y="3083596"/>
            <a:ext cx="4575291" cy="646331"/>
          </a:xfrm>
          <a:prstGeom prst="rect">
            <a:avLst/>
          </a:prstGeom>
          <a:noFill/>
        </p:spPr>
        <p:txBody>
          <a:bodyPr wrap="none" rtlCol="0">
            <a:spAutoFit/>
          </a:bodyPr>
          <a:lstStyle/>
          <a:p>
            <a:r>
              <a:rPr lang="en-US" dirty="0"/>
              <a:t>VAR Sheet is received</a:t>
            </a:r>
          </a:p>
        </p:txBody>
      </p:sp>
      <p:sp>
        <p:nvSpPr>
          <p:cNvPr id="77" name="TextBox 76"/>
          <p:cNvSpPr txBox="1"/>
          <p:nvPr/>
        </p:nvSpPr>
        <p:spPr>
          <a:xfrm>
            <a:off x="5166759" y="10528833"/>
            <a:ext cx="4304383" cy="646331"/>
          </a:xfrm>
          <a:prstGeom prst="rect">
            <a:avLst/>
          </a:prstGeom>
          <a:noFill/>
        </p:spPr>
        <p:txBody>
          <a:bodyPr wrap="none" rtlCol="0">
            <a:spAutoFit/>
          </a:bodyPr>
          <a:lstStyle/>
          <a:p>
            <a:r>
              <a:rPr lang="en-US" dirty="0"/>
              <a:t>Shared secret is sent</a:t>
            </a:r>
          </a:p>
        </p:txBody>
      </p:sp>
      <p:sp>
        <p:nvSpPr>
          <p:cNvPr id="79" name="Subtitle 4"/>
          <p:cNvSpPr txBox="1">
            <a:spLocks/>
          </p:cNvSpPr>
          <p:nvPr/>
        </p:nvSpPr>
        <p:spPr>
          <a:xfrm>
            <a:off x="15503719" y="7727195"/>
            <a:ext cx="8339954" cy="166199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Next, use the TMS to </a:t>
            </a:r>
            <a:r>
              <a:rPr lang="en-US" sz="3400" b="1" dirty="0">
                <a:latin typeface="Roboto Light"/>
                <a:cs typeface="Roboto Light"/>
              </a:rPr>
              <a:t>ASSIGN</a:t>
            </a:r>
            <a:r>
              <a:rPr lang="en-US" sz="3400" dirty="0">
                <a:latin typeface="Roboto Light"/>
                <a:cs typeface="Roboto Light"/>
              </a:rPr>
              <a:t> the correct card readers to that merchant and easily </a:t>
            </a:r>
            <a:r>
              <a:rPr lang="en-US" sz="3400" b="1" dirty="0">
                <a:latin typeface="Roboto Light"/>
                <a:cs typeface="Roboto Light"/>
              </a:rPr>
              <a:t>EDIT</a:t>
            </a:r>
            <a:r>
              <a:rPr lang="en-US" sz="3400" dirty="0">
                <a:latin typeface="Roboto Light"/>
                <a:cs typeface="Roboto Light"/>
              </a:rPr>
              <a:t> special terminal features, e.g., tipping</a:t>
            </a:r>
          </a:p>
        </p:txBody>
      </p:sp>
      <p:cxnSp>
        <p:nvCxnSpPr>
          <p:cNvPr id="80" name="Straight Connector 79"/>
          <p:cNvCxnSpPr/>
          <p:nvPr/>
        </p:nvCxnSpPr>
        <p:spPr>
          <a:xfrm>
            <a:off x="14450290" y="1954550"/>
            <a:ext cx="0" cy="11288480"/>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
        <p:nvSpPr>
          <p:cNvPr id="83" name="Subtitle 4"/>
          <p:cNvSpPr txBox="1">
            <a:spLocks/>
          </p:cNvSpPr>
          <p:nvPr/>
        </p:nvSpPr>
        <p:spPr>
          <a:xfrm>
            <a:off x="15503719" y="9737573"/>
            <a:ext cx="8339954" cy="3231654"/>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Finally, the TMS generates a </a:t>
            </a:r>
            <a:r>
              <a:rPr lang="en-US" sz="3400" b="1" dirty="0">
                <a:latin typeface="Roboto Light"/>
                <a:cs typeface="Roboto Light"/>
              </a:rPr>
              <a:t>SHARED SECRET</a:t>
            </a:r>
            <a:r>
              <a:rPr lang="en-US" sz="3400" dirty="0">
                <a:latin typeface="Roboto Light"/>
                <a:cs typeface="Roboto Light"/>
              </a:rPr>
              <a:t> that is the “key” for merchants’ terminals.  This key must be provided to an ISV, if they are storing the keys, or to the merchant directly if they are using the </a:t>
            </a:r>
            <a:r>
              <a:rPr lang="en-US" sz="3400" dirty="0" err="1">
                <a:latin typeface="Roboto Light"/>
                <a:cs typeface="Roboto Light"/>
              </a:rPr>
              <a:t>Handpoint</a:t>
            </a:r>
            <a:r>
              <a:rPr lang="en-US" sz="3400" dirty="0">
                <a:latin typeface="Roboto Light"/>
                <a:cs typeface="Roboto Light"/>
              </a:rPr>
              <a:t> app.</a:t>
            </a:r>
          </a:p>
        </p:txBody>
      </p:sp>
      <p:sp>
        <p:nvSpPr>
          <p:cNvPr id="85" name="Alternate Process 84"/>
          <p:cNvSpPr/>
          <p:nvPr/>
        </p:nvSpPr>
        <p:spPr>
          <a:xfrm>
            <a:off x="1590701" y="6466071"/>
            <a:ext cx="2078846" cy="2273491"/>
          </a:xfrm>
          <a:prstGeom prst="flowChartAlternateProcess">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 Card Reader</a:t>
            </a:r>
          </a:p>
        </p:txBody>
      </p:sp>
      <p:sp>
        <p:nvSpPr>
          <p:cNvPr id="86" name="TextBox 85"/>
          <p:cNvSpPr txBox="1"/>
          <p:nvPr/>
        </p:nvSpPr>
        <p:spPr>
          <a:xfrm rot="16200000">
            <a:off x="303018" y="7316882"/>
            <a:ext cx="1954381" cy="646331"/>
          </a:xfrm>
          <a:prstGeom prst="rect">
            <a:avLst/>
          </a:prstGeom>
          <a:noFill/>
        </p:spPr>
        <p:txBody>
          <a:bodyPr wrap="none" rtlCol="0">
            <a:spAutoFit/>
          </a:bodyPr>
          <a:lstStyle/>
          <a:p>
            <a:r>
              <a:rPr lang="en-US" dirty="0">
                <a:solidFill>
                  <a:schemeClr val="accent4"/>
                </a:solidFill>
              </a:rPr>
              <a:t>Merchant</a:t>
            </a:r>
          </a:p>
        </p:txBody>
      </p:sp>
      <p:sp>
        <p:nvSpPr>
          <p:cNvPr id="90" name="Magnetic Disk 89"/>
          <p:cNvSpPr/>
          <p:nvPr/>
        </p:nvSpPr>
        <p:spPr>
          <a:xfrm>
            <a:off x="1590701" y="10327264"/>
            <a:ext cx="2062105" cy="2502045"/>
          </a:xfrm>
          <a:prstGeom prst="flowChartMagneticDisk">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Shared Secret</a:t>
            </a:r>
          </a:p>
        </p:txBody>
      </p:sp>
      <p:cxnSp>
        <p:nvCxnSpPr>
          <p:cNvPr id="91" name="Straight Arrow Connector 90"/>
          <p:cNvCxnSpPr>
            <a:stCxn id="90" idx="1"/>
            <a:endCxn id="85" idx="2"/>
          </p:cNvCxnSpPr>
          <p:nvPr/>
        </p:nvCxnSpPr>
        <p:spPr>
          <a:xfrm flipV="1">
            <a:off x="2621754" y="8739562"/>
            <a:ext cx="8370" cy="1587702"/>
          </a:xfrm>
          <a:prstGeom prst="straightConnector1">
            <a:avLst/>
          </a:prstGeom>
          <a:ln w="114300">
            <a:round/>
            <a:tailEnd type="triangle"/>
          </a:ln>
        </p:spPr>
        <p:style>
          <a:lnRef idx="1">
            <a:schemeClr val="accent1"/>
          </a:lnRef>
          <a:fillRef idx="0">
            <a:schemeClr val="accent1"/>
          </a:fillRef>
          <a:effectRef idx="0">
            <a:schemeClr val="accent1"/>
          </a:effectRef>
          <a:fontRef idx="minor">
            <a:schemeClr val="tx1"/>
          </a:fontRef>
        </p:style>
      </p:cxnSp>
      <p:sp>
        <p:nvSpPr>
          <p:cNvPr id="30" name="Subtitle 4"/>
          <p:cNvSpPr txBox="1">
            <a:spLocks/>
          </p:cNvSpPr>
          <p:nvPr/>
        </p:nvSpPr>
        <p:spPr>
          <a:xfrm>
            <a:off x="15503719" y="1989091"/>
            <a:ext cx="8642156" cy="4267835"/>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The </a:t>
            </a:r>
            <a:r>
              <a:rPr lang="en-US" sz="3400" dirty="0" err="1">
                <a:latin typeface="Roboto Light"/>
                <a:cs typeface="Roboto Light"/>
              </a:rPr>
              <a:t>Handpoint</a:t>
            </a:r>
            <a:r>
              <a:rPr lang="en-US" sz="3400" dirty="0">
                <a:latin typeface="Roboto Light"/>
                <a:cs typeface="Roboto Light"/>
              </a:rPr>
              <a:t> TMS requires just a few pieces of information to setup and activate a merchant: </a:t>
            </a:r>
          </a:p>
          <a:p>
            <a:pPr>
              <a:lnSpc>
                <a:spcPct val="100000"/>
              </a:lnSpc>
            </a:pPr>
            <a:r>
              <a:rPr lang="en-US" sz="3400" dirty="0">
                <a:latin typeface="Roboto Light"/>
                <a:cs typeface="Roboto Light"/>
              </a:rPr>
              <a:t>VAR sheet information, provided by the processor</a:t>
            </a:r>
          </a:p>
          <a:p>
            <a:pPr>
              <a:lnSpc>
                <a:spcPct val="100000"/>
              </a:lnSpc>
            </a:pPr>
            <a:r>
              <a:rPr lang="en-US" sz="3400" dirty="0">
                <a:latin typeface="Roboto Light"/>
                <a:cs typeface="Roboto Light"/>
              </a:rPr>
              <a:t>The serial number of the </a:t>
            </a:r>
            <a:r>
              <a:rPr lang="en-US" sz="3400" dirty="0" err="1">
                <a:latin typeface="Roboto Light"/>
                <a:cs typeface="Roboto Light"/>
              </a:rPr>
              <a:t>Handpoint</a:t>
            </a:r>
            <a:r>
              <a:rPr lang="en-US" sz="3400" dirty="0">
                <a:latin typeface="Roboto Light"/>
                <a:cs typeface="Roboto Light"/>
              </a:rPr>
              <a:t> card reader   </a:t>
            </a:r>
          </a:p>
        </p:txBody>
      </p:sp>
      <p:sp>
        <p:nvSpPr>
          <p:cNvPr id="34" name="Subtitle 4"/>
          <p:cNvSpPr txBox="1">
            <a:spLocks/>
          </p:cNvSpPr>
          <p:nvPr/>
        </p:nvSpPr>
        <p:spPr>
          <a:xfrm>
            <a:off x="15503719" y="6285922"/>
            <a:ext cx="8339954" cy="113877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Use the VAR sheet to </a:t>
            </a:r>
            <a:r>
              <a:rPr lang="en-US" sz="3400" b="1" dirty="0">
                <a:latin typeface="Roboto Light"/>
                <a:cs typeface="Roboto Light"/>
              </a:rPr>
              <a:t>CREATE</a:t>
            </a:r>
            <a:r>
              <a:rPr lang="en-US" sz="3400" dirty="0">
                <a:latin typeface="Roboto Light"/>
                <a:cs typeface="Roboto Light"/>
              </a:rPr>
              <a:t> a merchant profile in the TMS</a:t>
            </a:r>
          </a:p>
        </p:txBody>
      </p:sp>
    </p:spTree>
    <p:extLst>
      <p:ext uri="{BB962C8B-B14F-4D97-AF65-F5344CB8AC3E}">
        <p14:creationId xmlns:p14="http://schemas.microsoft.com/office/powerpoint/2010/main" val="322232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115926" y="1954550"/>
            <a:ext cx="11261724" cy="10858600"/>
            <a:chOff x="13115926" y="1954550"/>
            <a:chExt cx="11261724" cy="10858600"/>
          </a:xfrm>
          <a:solidFill>
            <a:schemeClr val="accent4">
              <a:alpha val="90000"/>
            </a:schemeClr>
          </a:solidFill>
          <a:effectLst/>
        </p:grpSpPr>
        <p:sp>
          <p:nvSpPr>
            <p:cNvPr id="29" name="Rectangle 28"/>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0" name="Rectangle 29"/>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1" name="Rectangle 30"/>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2" name="Rectangle 31"/>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3" name="Rectangle 32"/>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Rectangle 33"/>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28" name="Title 2"/>
          <p:cNvSpPr txBox="1">
            <a:spLocks/>
          </p:cNvSpPr>
          <p:nvPr/>
        </p:nvSpPr>
        <p:spPr>
          <a:xfrm>
            <a:off x="1221699" y="948121"/>
            <a:ext cx="1036373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Gaining access to the TMS</a:t>
            </a:r>
          </a:p>
        </p:txBody>
      </p:sp>
      <p:sp>
        <p:nvSpPr>
          <p:cNvPr id="41" name="Subtitle 4"/>
          <p:cNvSpPr txBox="1">
            <a:spLocks/>
          </p:cNvSpPr>
          <p:nvPr/>
        </p:nvSpPr>
        <p:spPr>
          <a:xfrm>
            <a:off x="1221699" y="2271824"/>
            <a:ext cx="11579901" cy="2841804"/>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dirty="0">
                <a:latin typeface="Roboto Light"/>
                <a:cs typeface="Roboto Light"/>
              </a:rPr>
              <a:t>Access to the Handpoint Terminal Management System is provided to selected partners and is requested through your account manager. </a:t>
            </a:r>
          </a:p>
          <a:p>
            <a:pPr marL="0" indent="0">
              <a:buNone/>
            </a:pPr>
            <a:r>
              <a:rPr lang="is-IS" sz="3600" dirty="0">
                <a:latin typeface="Roboto Light"/>
                <a:cs typeface="Roboto Light"/>
              </a:rPr>
              <a:t>The following basic information is needed to create a new user profile:</a:t>
            </a:r>
          </a:p>
        </p:txBody>
      </p:sp>
      <p:sp>
        <p:nvSpPr>
          <p:cNvPr id="11" name="Subtitle 4"/>
          <p:cNvSpPr txBox="1">
            <a:spLocks/>
          </p:cNvSpPr>
          <p:nvPr/>
        </p:nvSpPr>
        <p:spPr>
          <a:xfrm>
            <a:off x="1221699" y="5672673"/>
            <a:ext cx="10989966" cy="6365773"/>
          </a:xfrm>
          <a:prstGeom prst="rect">
            <a:avLst/>
          </a:prstGeom>
          <a:ln cap="flat">
            <a:noFill/>
            <a:round/>
          </a:ln>
          <a:effectLst>
            <a:softEdge rad="0"/>
          </a:effectLst>
        </p:spPr>
        <p:txBody>
          <a:bodyPr wrap="square" lIns="288000" tIns="288000" rIns="288000" bIns="288000" anchor="t">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b="1" dirty="0">
                <a:latin typeface="Roboto Light"/>
                <a:cs typeface="Roboto Light"/>
              </a:rPr>
              <a:t>Partner name </a:t>
            </a:r>
          </a:p>
          <a:p>
            <a:pPr marL="0" indent="0">
              <a:buNone/>
            </a:pPr>
            <a:r>
              <a:rPr lang="is-IS" sz="3600" i="1" dirty="0" err="1">
                <a:latin typeface="Roboto Light"/>
                <a:cs typeface="Roboto Light"/>
              </a:rPr>
              <a:t>Name</a:t>
            </a:r>
            <a:r>
              <a:rPr lang="is-IS" sz="3600" i="1" dirty="0">
                <a:latin typeface="Roboto Light"/>
                <a:cs typeface="Roboto Light"/>
              </a:rPr>
              <a:t> of </a:t>
            </a:r>
            <a:r>
              <a:rPr lang="is-IS" sz="3600" i="1" dirty="0" err="1">
                <a:latin typeface="Roboto Light"/>
                <a:cs typeface="Roboto Light"/>
              </a:rPr>
              <a:t>organization</a:t>
            </a:r>
            <a:r>
              <a:rPr lang="is-IS" sz="3600" i="1" dirty="0">
                <a:latin typeface="Roboto Light"/>
                <a:cs typeface="Roboto Light"/>
              </a:rPr>
              <a:t>, </a:t>
            </a:r>
            <a:r>
              <a:rPr lang="is-IS" sz="3600" i="1" dirty="0" err="1">
                <a:latin typeface="Roboto Light"/>
                <a:cs typeface="Roboto Light"/>
              </a:rPr>
              <a:t>company</a:t>
            </a:r>
            <a:r>
              <a:rPr lang="is-IS" sz="3600" i="1" dirty="0">
                <a:latin typeface="Roboto Light"/>
                <a:cs typeface="Roboto Light"/>
              </a:rPr>
              <a:t>, </a:t>
            </a:r>
            <a:r>
              <a:rPr lang="is-IS" sz="3600" i="1" dirty="0" err="1">
                <a:latin typeface="Roboto Light"/>
                <a:cs typeface="Roboto Light"/>
              </a:rPr>
              <a:t>etc</a:t>
            </a:r>
            <a:r>
              <a:rPr lang="is-IS" sz="3600" i="1" dirty="0">
                <a:latin typeface="Roboto Light"/>
                <a:cs typeface="Roboto Light"/>
              </a:rPr>
              <a:t>)</a:t>
            </a:r>
            <a:endParaRPr lang="is-IS" sz="3600" dirty="0">
              <a:latin typeface="Roboto Light"/>
              <a:cs typeface="Roboto Light"/>
            </a:endParaRPr>
          </a:p>
          <a:p>
            <a:pPr marL="0" indent="0">
              <a:buNone/>
            </a:pPr>
            <a:r>
              <a:rPr lang="is-IS" sz="3600" b="1" dirty="0">
                <a:latin typeface="Roboto Light"/>
                <a:cs typeface="Roboto Light"/>
              </a:rPr>
              <a:t>Location information</a:t>
            </a:r>
          </a:p>
          <a:p>
            <a:pPr marL="0" indent="0">
              <a:buNone/>
            </a:pPr>
            <a:r>
              <a:rPr lang="is-IS" sz="3600" dirty="0">
                <a:latin typeface="Roboto Light"/>
                <a:cs typeface="Roboto Light"/>
              </a:rPr>
              <a:t>Address, City, Zip Code,</a:t>
            </a:r>
          </a:p>
          <a:p>
            <a:pPr marL="0" indent="0">
              <a:buNone/>
            </a:pPr>
            <a:r>
              <a:rPr lang="is-IS" sz="3600" dirty="0">
                <a:latin typeface="Roboto Light"/>
                <a:cs typeface="Roboto Light"/>
              </a:rPr>
              <a:t>State and Country</a:t>
            </a:r>
          </a:p>
          <a:p>
            <a:pPr marL="0" indent="0">
              <a:buNone/>
            </a:pPr>
            <a:r>
              <a:rPr lang="is-IS" sz="3600" b="1" dirty="0">
                <a:latin typeface="Roboto Light"/>
                <a:cs typeface="Roboto Light"/>
              </a:rPr>
              <a:t>Contact information</a:t>
            </a:r>
          </a:p>
          <a:p>
            <a:pPr marL="0" indent="0">
              <a:buNone/>
            </a:pPr>
            <a:r>
              <a:rPr lang="is-IS" sz="3600" dirty="0">
                <a:latin typeface="Roboto Light"/>
                <a:cs typeface="Roboto Light"/>
              </a:rPr>
              <a:t>Phone number</a:t>
            </a:r>
          </a:p>
          <a:p>
            <a:pPr marL="0" indent="0">
              <a:buNone/>
            </a:pPr>
            <a:r>
              <a:rPr lang="is-IS" sz="3600" dirty="0">
                <a:latin typeface="Roboto Light"/>
                <a:cs typeface="Roboto Light"/>
              </a:rPr>
              <a:t>Email</a:t>
            </a:r>
          </a:p>
        </p:txBody>
      </p:sp>
      <p:sp>
        <p:nvSpPr>
          <p:cNvPr id="8" name="Folded Corner 7"/>
          <p:cNvSpPr/>
          <p:nvPr/>
        </p:nvSpPr>
        <p:spPr>
          <a:xfrm>
            <a:off x="11347325" y="6126342"/>
            <a:ext cx="10083925" cy="5646558"/>
          </a:xfrm>
          <a:prstGeom prst="foldedCorner">
            <a:avLst/>
          </a:prstGeom>
          <a:solidFill>
            <a:srgbClr val="445469"/>
          </a:solidFill>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tlCol="0" anchor="t"/>
          <a:lstStyle/>
          <a:p>
            <a:r>
              <a:rPr lang="is-IS" b="1" dirty="0">
                <a:solidFill>
                  <a:schemeClr val="accent4"/>
                </a:solidFill>
                <a:latin typeface="Roboto Light"/>
                <a:cs typeface="Roboto Light"/>
              </a:rPr>
              <a:t>NOTE</a:t>
            </a:r>
          </a:p>
          <a:p>
            <a:r>
              <a:rPr lang="is-IS" dirty="0">
                <a:latin typeface="Roboto Light"/>
                <a:cs typeface="Roboto Light"/>
              </a:rPr>
              <a:t>You will recieve login information via email after your organisation has been setup in the TMS.</a:t>
            </a:r>
          </a:p>
          <a:p>
            <a:endParaRPr lang="is-IS" dirty="0">
              <a:latin typeface="Roboto Light"/>
              <a:cs typeface="Roboto Light"/>
            </a:endParaRPr>
          </a:p>
          <a:p>
            <a:r>
              <a:rPr lang="is-IS" dirty="0">
                <a:latin typeface="Roboto Light"/>
                <a:cs typeface="Roboto Light"/>
              </a:rPr>
              <a:t>An organization might be provided with more than one login to the TMS.  T</a:t>
            </a:r>
            <a:r>
              <a:rPr lang="en-US" dirty="0">
                <a:latin typeface="Roboto Light"/>
                <a:cs typeface="Roboto Light"/>
              </a:rPr>
              <a:t>h</a:t>
            </a:r>
            <a:r>
              <a:rPr lang="is-IS" dirty="0">
                <a:latin typeface="Roboto Light"/>
                <a:cs typeface="Roboto Light"/>
              </a:rPr>
              <a:t>is can occur if a processor is supporting multiple ISVs or if an ISV is working with more than one processor.</a:t>
            </a:r>
          </a:p>
        </p:txBody>
      </p:sp>
      <p:cxnSp>
        <p:nvCxnSpPr>
          <p:cNvPr id="35" name="Straight Connector 34"/>
          <p:cNvCxnSpPr/>
          <p:nvPr/>
        </p:nvCxnSpPr>
        <p:spPr>
          <a:xfrm>
            <a:off x="1221699" y="5589546"/>
            <a:ext cx="0" cy="6669148"/>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86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5140683"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Getting Started in the TMS - Front page</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968" y="2798042"/>
            <a:ext cx="14337816" cy="9558544"/>
          </a:xfrm>
          <a:prstGeom prst="rect">
            <a:avLst/>
          </a:prstGeom>
        </p:spPr>
      </p:pic>
      <p:sp>
        <p:nvSpPr>
          <p:cNvPr id="19" name="Subtitle 4"/>
          <p:cNvSpPr txBox="1">
            <a:spLocks/>
          </p:cNvSpPr>
          <p:nvPr/>
        </p:nvSpPr>
        <p:spPr>
          <a:xfrm>
            <a:off x="1221699" y="3578249"/>
            <a:ext cx="8423746" cy="7701523"/>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The TMS front page provides you with quick access to the most common actions you can take. </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From here you can create merchants and assign terminals, or go directly to your management view of your merchants and terminals.</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Clicking the dropdown menu on the right lets you update your user profile.</a:t>
            </a:r>
          </a:p>
        </p:txBody>
      </p:sp>
    </p:spTree>
    <p:extLst>
      <p:ext uri="{BB962C8B-B14F-4D97-AF65-F5344CB8AC3E}">
        <p14:creationId xmlns:p14="http://schemas.microsoft.com/office/powerpoint/2010/main" val="150203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727635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Management page</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958724" y="2816560"/>
            <a:ext cx="9849967" cy="2243618"/>
          </a:xfrm>
          <a:prstGeom prst="rect">
            <a:avLst/>
          </a:prstGeom>
          <a:ln cap="flat">
            <a:noFill/>
            <a:round/>
          </a:ln>
          <a:effectLst>
            <a:softEdge rad="0"/>
          </a:effectLst>
        </p:spPr>
        <p:txBody>
          <a:bodyPr wrap="square" lIns="288000" tIns="288000" rIns="288000" bIns="288000" anchor="t">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The management page provides you with a detailed view of your onboarded merchants terminals.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45260" y="1954551"/>
            <a:ext cx="13132389" cy="9067602"/>
          </a:xfrm>
          <a:prstGeom prst="rect">
            <a:avLst/>
          </a:prstGeom>
        </p:spPr>
      </p:pic>
      <p:sp>
        <p:nvSpPr>
          <p:cNvPr id="8" name="Rectangle 7"/>
          <p:cNvSpPr/>
          <p:nvPr/>
        </p:nvSpPr>
        <p:spPr>
          <a:xfrm>
            <a:off x="1221699" y="5435991"/>
            <a:ext cx="10023561" cy="1754326"/>
          </a:xfrm>
          <a:prstGeom prst="rect">
            <a:avLst/>
          </a:prstGeom>
        </p:spPr>
        <p:txBody>
          <a:bodyPr wrap="square" anchor="t">
            <a:spAutoFit/>
          </a:bodyPr>
          <a:lstStyle/>
          <a:p>
            <a:r>
              <a:rPr lang="is-IS" dirty="0">
                <a:latin typeface="Roboto Light"/>
                <a:cs typeface="Roboto Light"/>
              </a:rPr>
              <a:t>As on the front page, you can create merchants and assign terminals, as well as have access to all other actions from this single page.</a:t>
            </a:r>
          </a:p>
        </p:txBody>
      </p:sp>
      <p:sp>
        <p:nvSpPr>
          <p:cNvPr id="21" name="TextBox 20"/>
          <p:cNvSpPr txBox="1"/>
          <p:nvPr/>
        </p:nvSpPr>
        <p:spPr>
          <a:xfrm>
            <a:off x="8672945" y="6373091"/>
            <a:ext cx="184731" cy="646331"/>
          </a:xfrm>
          <a:prstGeom prst="rect">
            <a:avLst/>
          </a:prstGeom>
          <a:noFill/>
        </p:spPr>
        <p:txBody>
          <a:bodyPr wrap="none" rtlCol="0">
            <a:spAutoFit/>
          </a:bodyPr>
          <a:lstStyle/>
          <a:p>
            <a:endParaRPr lang="en-US" dirty="0"/>
          </a:p>
        </p:txBody>
      </p:sp>
      <p:sp>
        <p:nvSpPr>
          <p:cNvPr id="26" name="Rectangle 25"/>
          <p:cNvSpPr/>
          <p:nvPr/>
        </p:nvSpPr>
        <p:spPr>
          <a:xfrm>
            <a:off x="1221698" y="7664455"/>
            <a:ext cx="10023561" cy="1754326"/>
          </a:xfrm>
          <a:prstGeom prst="rect">
            <a:avLst/>
          </a:prstGeom>
        </p:spPr>
        <p:txBody>
          <a:bodyPr wrap="square">
            <a:spAutoFit/>
          </a:bodyPr>
          <a:lstStyle/>
          <a:p>
            <a:r>
              <a:rPr lang="is-IS" dirty="0">
                <a:latin typeface="Roboto Light"/>
                <a:cs typeface="Roboto Light"/>
              </a:rPr>
              <a:t>Data can be organized in a </a:t>
            </a:r>
            <a:r>
              <a:rPr lang="en-US"/>
              <a:t>hierarchical</a:t>
            </a:r>
            <a:r>
              <a:rPr lang="is-IS">
                <a:latin typeface="Roboto Light"/>
                <a:cs typeface="Roboto Light"/>
              </a:rPr>
              <a:t> </a:t>
            </a:r>
            <a:r>
              <a:rPr lang="is-IS" dirty="0">
                <a:latin typeface="Roboto Light"/>
                <a:cs typeface="Roboto Light"/>
              </a:rPr>
              <a:t>view from a merchant perspective or a flat view as a list of terminals.</a:t>
            </a:r>
          </a:p>
        </p:txBody>
      </p:sp>
      <p:sp>
        <p:nvSpPr>
          <p:cNvPr id="27" name="Rectangle 26"/>
          <p:cNvSpPr/>
          <p:nvPr/>
        </p:nvSpPr>
        <p:spPr>
          <a:xfrm>
            <a:off x="1221698" y="9875894"/>
            <a:ext cx="10023561" cy="1200329"/>
          </a:xfrm>
          <a:prstGeom prst="rect">
            <a:avLst/>
          </a:prstGeom>
        </p:spPr>
        <p:txBody>
          <a:bodyPr wrap="square">
            <a:spAutoFit/>
          </a:bodyPr>
          <a:lstStyle/>
          <a:p>
            <a:r>
              <a:rPr lang="is-IS" dirty="0">
                <a:latin typeface="Roboto Light"/>
                <a:cs typeface="Roboto Light"/>
              </a:rPr>
              <a:t>Data can be filtered by merchant or terminal information for a quick lookup when needed.</a:t>
            </a:r>
          </a:p>
        </p:txBody>
      </p:sp>
    </p:spTree>
    <p:extLst>
      <p:ext uri="{BB962C8B-B14F-4D97-AF65-F5344CB8AC3E}">
        <p14:creationId xmlns:p14="http://schemas.microsoft.com/office/powerpoint/2010/main" val="1717295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212864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Management page - Navigation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955" y="2025385"/>
            <a:ext cx="16768618" cy="11578331"/>
          </a:xfrm>
          <a:prstGeom prst="rect">
            <a:avLst/>
          </a:prstGeom>
        </p:spPr>
      </p:pic>
      <p:sp>
        <p:nvSpPr>
          <p:cNvPr id="23" name="Folded Corner 22"/>
          <p:cNvSpPr/>
          <p:nvPr/>
        </p:nvSpPr>
        <p:spPr>
          <a:xfrm>
            <a:off x="1221699" y="2025385"/>
            <a:ext cx="4076124" cy="211229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Information can be grouped by merchants or viewed as a list of terminals</a:t>
            </a:r>
          </a:p>
          <a:p>
            <a:endParaRPr lang="en-US" dirty="0"/>
          </a:p>
        </p:txBody>
      </p:sp>
      <p:sp>
        <p:nvSpPr>
          <p:cNvPr id="19" name="Folded Corner 18"/>
          <p:cNvSpPr/>
          <p:nvPr/>
        </p:nvSpPr>
        <p:spPr>
          <a:xfrm>
            <a:off x="11212513" y="2394623"/>
            <a:ext cx="4359996" cy="174305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It's</a:t>
            </a:r>
            <a:r>
              <a:rPr lang="is-IS" sz="2800" dirty="0">
                <a:latin typeface="Roboto Light"/>
                <a:cs typeface="Roboto Light"/>
              </a:rPr>
              <a:t> </a:t>
            </a:r>
            <a:r>
              <a:rPr lang="is-IS" sz="2800" dirty="0" err="1">
                <a:latin typeface="Roboto Light"/>
                <a:cs typeface="Roboto Light"/>
              </a:rPr>
              <a:t>possible</a:t>
            </a:r>
            <a:r>
              <a:rPr lang="is-IS" sz="2800" dirty="0">
                <a:latin typeface="Roboto Light"/>
                <a:cs typeface="Roboto Light"/>
              </a:rPr>
              <a:t> </a:t>
            </a:r>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create</a:t>
            </a:r>
            <a:r>
              <a:rPr lang="is-IS" sz="2800" dirty="0">
                <a:latin typeface="Roboto Light"/>
                <a:cs typeface="Roboto Light"/>
              </a:rPr>
              <a:t> </a:t>
            </a:r>
            <a:r>
              <a:rPr lang="is-IS" sz="2800" dirty="0" err="1">
                <a:latin typeface="Roboto Light"/>
                <a:cs typeface="Roboto Light"/>
              </a:rPr>
              <a:t>new</a:t>
            </a:r>
            <a:r>
              <a:rPr lang="is-IS" sz="2800" dirty="0">
                <a:latin typeface="Roboto Light"/>
                <a:cs typeface="Roboto Light"/>
              </a:rPr>
              <a:t> </a:t>
            </a:r>
            <a:r>
              <a:rPr lang="is-IS" sz="2800" dirty="0" err="1">
                <a:latin typeface="Roboto Light"/>
                <a:cs typeface="Roboto Light"/>
              </a:rPr>
              <a:t>merchants</a:t>
            </a:r>
            <a:r>
              <a:rPr lang="is-IS" sz="2800" dirty="0">
                <a:latin typeface="Roboto Light"/>
                <a:cs typeface="Roboto Light"/>
              </a:rPr>
              <a:t> and </a:t>
            </a:r>
            <a:r>
              <a:rPr lang="is-IS" sz="2800" dirty="0" err="1">
                <a:latin typeface="Roboto Light"/>
                <a:cs typeface="Roboto Light"/>
              </a:rPr>
              <a:t>assign</a:t>
            </a:r>
            <a:r>
              <a:rPr lang="is-IS" sz="2800" dirty="0">
                <a:latin typeface="Roboto Light"/>
                <a:cs typeface="Roboto Light"/>
              </a:rPr>
              <a:t> </a:t>
            </a:r>
            <a:r>
              <a:rPr lang="is-IS" sz="2800" dirty="0" err="1">
                <a:latin typeface="Roboto Light"/>
                <a:cs typeface="Roboto Light"/>
              </a:rPr>
              <a:t>multiple</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a:t>
            </a:r>
          </a:p>
          <a:p>
            <a:endParaRPr lang="en-US" dirty="0"/>
          </a:p>
        </p:txBody>
      </p:sp>
      <p:sp>
        <p:nvSpPr>
          <p:cNvPr id="20" name="Folded Corner 19"/>
          <p:cNvSpPr/>
          <p:nvPr/>
        </p:nvSpPr>
        <p:spPr>
          <a:xfrm flipH="1">
            <a:off x="19562617" y="4268259"/>
            <a:ext cx="3990109" cy="1883159"/>
          </a:xfrm>
          <a:prstGeom prst="foldedCorner">
            <a:avLst>
              <a:gd name="adj" fmla="val 26531"/>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Merchant</a:t>
            </a:r>
            <a:r>
              <a:rPr lang="is-IS" sz="2800" dirty="0">
                <a:latin typeface="Roboto Light"/>
                <a:cs typeface="Roboto Light"/>
              </a:rPr>
              <a:t> </a:t>
            </a:r>
            <a:r>
              <a:rPr lang="is-IS" sz="2800" dirty="0" err="1">
                <a:latin typeface="Roboto Light"/>
                <a:cs typeface="Roboto Light"/>
              </a:rPr>
              <a:t>information</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updated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if </a:t>
            </a:r>
            <a:r>
              <a:rPr lang="is-IS" sz="2800" dirty="0" err="1">
                <a:latin typeface="Roboto Light"/>
                <a:cs typeface="Roboto Light"/>
              </a:rPr>
              <a:t>needed</a:t>
            </a:r>
            <a:r>
              <a:rPr lang="is-IS" sz="2800" dirty="0">
                <a:latin typeface="Roboto Light"/>
                <a:cs typeface="Roboto Light"/>
              </a:rPr>
              <a:t>.</a:t>
            </a:r>
            <a:endParaRPr lang="en-US" sz="2800" dirty="0">
              <a:latin typeface="Roboto Light"/>
              <a:cs typeface="Roboto Light"/>
            </a:endParaRPr>
          </a:p>
          <a:p>
            <a:endParaRPr lang="en-US" dirty="0"/>
          </a:p>
        </p:txBody>
      </p:sp>
      <p:sp>
        <p:nvSpPr>
          <p:cNvPr id="21" name="Folded Corner 20"/>
          <p:cNvSpPr/>
          <p:nvPr/>
        </p:nvSpPr>
        <p:spPr>
          <a:xfrm flipH="1">
            <a:off x="19974849" y="6704038"/>
            <a:ext cx="3799551" cy="1690254"/>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216000" tIns="216000" rtlCol="0" anchor="t"/>
          <a:lstStyle/>
          <a:p>
            <a:r>
              <a:rPr lang="is-IS" sz="2800" dirty="0">
                <a:latin typeface="Roboto Light"/>
                <a:cs typeface="Roboto Light"/>
              </a:rPr>
              <a:t>Terminal </a:t>
            </a:r>
            <a:r>
              <a:rPr lang="is-IS" sz="2800" dirty="0" err="1">
                <a:latin typeface="Roboto Light"/>
                <a:cs typeface="Roboto Light"/>
              </a:rPr>
              <a:t>information</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updated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as </a:t>
            </a:r>
            <a:r>
              <a:rPr lang="is-IS" sz="2800" dirty="0" err="1">
                <a:latin typeface="Roboto Light"/>
                <a:cs typeface="Roboto Light"/>
              </a:rPr>
              <a:t>needed</a:t>
            </a:r>
            <a:endParaRPr lang="en-US" sz="2800" dirty="0">
              <a:latin typeface="Roboto Light"/>
              <a:cs typeface="Roboto Light"/>
            </a:endParaRPr>
          </a:p>
          <a:p>
            <a:endParaRPr lang="en-US" dirty="0"/>
          </a:p>
        </p:txBody>
      </p:sp>
      <p:sp>
        <p:nvSpPr>
          <p:cNvPr id="22" name="Folded Corner 21"/>
          <p:cNvSpPr/>
          <p:nvPr/>
        </p:nvSpPr>
        <p:spPr>
          <a:xfrm>
            <a:off x="714710" y="8742492"/>
            <a:ext cx="4583113" cy="4861224"/>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 list of </a:t>
            </a:r>
            <a:r>
              <a:rPr lang="is-IS" sz="2800" dirty="0" err="1">
                <a:latin typeface="Roboto Light"/>
                <a:cs typeface="Roboto Light"/>
              </a:rPr>
              <a:t>your</a:t>
            </a:r>
            <a:r>
              <a:rPr lang="is-IS" sz="2800" dirty="0">
                <a:latin typeface="Roboto Light"/>
                <a:cs typeface="Roboto Light"/>
              </a:rPr>
              <a:t> </a:t>
            </a:r>
            <a:r>
              <a:rPr lang="is-IS" sz="2800" dirty="0" err="1">
                <a:latin typeface="Roboto Light"/>
                <a:cs typeface="Roboto Light"/>
              </a:rPr>
              <a:t>unassigned</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found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Those are terminals that you may have purchased, but have not yet been assigned to a specific merchant.  Contact Handpoint to have new terminals added to this list. </a:t>
            </a:r>
            <a:endParaRPr lang="en-US" sz="2800" dirty="0">
              <a:latin typeface="Roboto Light"/>
              <a:cs typeface="Roboto Light"/>
            </a:endParaRPr>
          </a:p>
        </p:txBody>
      </p:sp>
      <p:sp>
        <p:nvSpPr>
          <p:cNvPr id="24" name="Folded Corner 23"/>
          <p:cNvSpPr/>
          <p:nvPr/>
        </p:nvSpPr>
        <p:spPr>
          <a:xfrm flipH="1">
            <a:off x="19932074" y="9520396"/>
            <a:ext cx="3842326" cy="1812918"/>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 single terminal can be assigned to a merchant from here</a:t>
            </a:r>
          </a:p>
          <a:p>
            <a:endParaRPr lang="en-US" dirty="0"/>
          </a:p>
        </p:txBody>
      </p:sp>
      <p:sp>
        <p:nvSpPr>
          <p:cNvPr id="25" name="Folded Corner 24"/>
          <p:cNvSpPr/>
          <p:nvPr/>
        </p:nvSpPr>
        <p:spPr>
          <a:xfrm>
            <a:off x="1149355" y="6151418"/>
            <a:ext cx="4359996" cy="174305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en-US" sz="2800" dirty="0">
                <a:latin typeface="Roboto Light"/>
                <a:cs typeface="Roboto Light"/>
              </a:rPr>
              <a:t>This is the hierarchical </a:t>
            </a:r>
            <a:r>
              <a:rPr lang="is-IS" sz="2800" dirty="0" err="1">
                <a:latin typeface="Roboto Light"/>
                <a:cs typeface="Roboto Light"/>
              </a:rPr>
              <a:t>view</a:t>
            </a:r>
            <a:r>
              <a:rPr lang="is-IS" sz="2800" dirty="0">
                <a:latin typeface="Roboto Light"/>
                <a:cs typeface="Roboto Light"/>
              </a:rPr>
              <a:t> of terminals assigned to merchants</a:t>
            </a:r>
          </a:p>
          <a:p>
            <a:endParaRPr lang="en-US" dirty="0"/>
          </a:p>
        </p:txBody>
      </p:sp>
    </p:spTree>
    <p:extLst>
      <p:ext uri="{BB962C8B-B14F-4D97-AF65-F5344CB8AC3E}">
        <p14:creationId xmlns:p14="http://schemas.microsoft.com/office/powerpoint/2010/main" val="1394897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8831264"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Searching and filtering</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 y="6560973"/>
            <a:ext cx="19370927" cy="7155027"/>
          </a:xfrm>
          <a:prstGeom prst="rect">
            <a:avLst/>
          </a:prstGeom>
        </p:spPr>
      </p:pic>
      <p:sp>
        <p:nvSpPr>
          <p:cNvPr id="19" name="Subtitle 4"/>
          <p:cNvSpPr txBox="1">
            <a:spLocks/>
          </p:cNvSpPr>
          <p:nvPr/>
        </p:nvSpPr>
        <p:spPr>
          <a:xfrm>
            <a:off x="1221699" y="1954550"/>
            <a:ext cx="11461914" cy="1946101"/>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endParaRPr lang="is-IS" sz="3600" dirty="0">
              <a:latin typeface="Roboto Light"/>
              <a:cs typeface="Roboto Light"/>
            </a:endParaRPr>
          </a:p>
          <a:p>
            <a:pPr marL="0" indent="0">
              <a:lnSpc>
                <a:spcPct val="100000"/>
              </a:lnSpc>
              <a:buNone/>
            </a:pPr>
            <a:endParaRPr lang="is-IS" sz="3600" dirty="0">
              <a:latin typeface="Roboto Light"/>
              <a:cs typeface="Roboto Light"/>
            </a:endParaRPr>
          </a:p>
        </p:txBody>
      </p:sp>
      <p:sp>
        <p:nvSpPr>
          <p:cNvPr id="4" name="TextBox 3"/>
          <p:cNvSpPr txBox="1"/>
          <p:nvPr/>
        </p:nvSpPr>
        <p:spPr>
          <a:xfrm>
            <a:off x="1222375" y="2136775"/>
            <a:ext cx="11461750" cy="3970318"/>
          </a:xfrm>
          <a:prstGeom prst="rect">
            <a:avLst/>
          </a:prstGeom>
          <a:noFill/>
        </p:spPr>
        <p:txBody>
          <a:bodyPr wrap="square" rtlCol="0" anchor="t">
            <a:spAutoFit/>
          </a:bodyPr>
          <a:lstStyle/>
          <a:p>
            <a:r>
              <a:rPr lang="en-US" dirty="0"/>
              <a:t>The TMS comes with a filtering tool to help you quickly find what you need. It updates the list view below dynamically based on what you input. </a:t>
            </a:r>
          </a:p>
          <a:p>
            <a:endParaRPr lang="en-US" dirty="0"/>
          </a:p>
          <a:p>
            <a:r>
              <a:rPr lang="en-US" dirty="0"/>
              <a:t>The dataset it searches through is linked to the selected view (Merchants or Terminals) and is filtered based on all fields for that particular type of entity.</a:t>
            </a:r>
          </a:p>
        </p:txBody>
      </p:sp>
      <p:sp>
        <p:nvSpPr>
          <p:cNvPr id="21" name="Folded Corner 20"/>
          <p:cNvSpPr/>
          <p:nvPr/>
        </p:nvSpPr>
        <p:spPr>
          <a:xfrm>
            <a:off x="13220700" y="2500313"/>
            <a:ext cx="7040563" cy="320022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search</a:t>
            </a:r>
            <a:r>
              <a:rPr lang="is-IS" sz="2800" dirty="0">
                <a:latin typeface="Roboto Light"/>
                <a:cs typeface="Roboto Light"/>
              </a:rPr>
              <a:t> for a </a:t>
            </a:r>
            <a:r>
              <a:rPr lang="is-IS" sz="2800" dirty="0" err="1">
                <a:latin typeface="Roboto Light"/>
                <a:cs typeface="Roboto Light"/>
              </a:rPr>
              <a:t>specific</a:t>
            </a:r>
            <a:r>
              <a:rPr lang="is-IS" sz="2800" dirty="0">
                <a:latin typeface="Roboto Light"/>
                <a:cs typeface="Roboto Light"/>
              </a:rPr>
              <a:t> </a:t>
            </a:r>
            <a:r>
              <a:rPr lang="is-IS" sz="2800" dirty="0" err="1">
                <a:latin typeface="Roboto Light"/>
                <a:cs typeface="Roboto Light"/>
              </a:rPr>
              <a:t>terminal</a:t>
            </a:r>
            <a:r>
              <a:rPr lang="is-IS" sz="2800" dirty="0">
                <a:latin typeface="Roboto Light"/>
                <a:cs typeface="Roboto Light"/>
              </a:rPr>
              <a:t>, first </a:t>
            </a:r>
            <a:r>
              <a:rPr lang="is-IS" sz="2800" dirty="0" err="1">
                <a:latin typeface="Roboto Light"/>
                <a:cs typeface="Roboto Light"/>
              </a:rPr>
              <a:t>ensure</a:t>
            </a:r>
            <a:r>
              <a:rPr lang="is-IS" sz="2800" dirty="0">
                <a:latin typeface="Roboto Light"/>
                <a:cs typeface="Roboto Light"/>
              </a:rPr>
              <a:t> </a:t>
            </a:r>
            <a:r>
              <a:rPr lang="is-IS" sz="2800" dirty="0" err="1">
                <a:latin typeface="Roboto Light"/>
                <a:cs typeface="Roboto Light"/>
              </a:rPr>
              <a:t>you</a:t>
            </a:r>
            <a:r>
              <a:rPr lang="is-IS" sz="2800" dirty="0">
                <a:latin typeface="Roboto Light"/>
                <a:cs typeface="Roboto Light"/>
              </a:rPr>
              <a:t> </a:t>
            </a:r>
            <a:r>
              <a:rPr lang="is-IS" sz="2800" dirty="0" err="1">
                <a:latin typeface="Roboto Light"/>
                <a:cs typeface="Roboto Light"/>
              </a:rPr>
              <a:t>are</a:t>
            </a:r>
            <a:r>
              <a:rPr lang="is-IS" sz="2800" dirty="0">
                <a:latin typeface="Roboto Light"/>
                <a:cs typeface="Roboto Light"/>
              </a:rPr>
              <a:t> </a:t>
            </a:r>
            <a:r>
              <a:rPr lang="is-IS" sz="2800" dirty="0" err="1">
                <a:latin typeface="Roboto Light"/>
                <a:cs typeface="Roboto Light"/>
              </a:rPr>
              <a:t>filtering</a:t>
            </a:r>
            <a:r>
              <a:rPr lang="is-IS" sz="2800" dirty="0">
                <a:latin typeface="Roboto Light"/>
                <a:cs typeface="Roboto Light"/>
              </a:rPr>
              <a:t> </a:t>
            </a:r>
            <a:r>
              <a:rPr lang="is-IS" sz="2800" dirty="0" err="1">
                <a:latin typeface="Roboto Light"/>
                <a:cs typeface="Roboto Light"/>
              </a:rPr>
              <a:t>by</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Then</a:t>
            </a:r>
            <a:r>
              <a:rPr lang="is-IS" sz="2800" dirty="0">
                <a:latin typeface="Roboto Light"/>
                <a:cs typeface="Roboto Light"/>
              </a:rPr>
              <a:t>, </a:t>
            </a:r>
            <a:r>
              <a:rPr lang="is-IS" sz="2800" dirty="0" err="1">
                <a:latin typeface="Roboto Light"/>
                <a:cs typeface="Roboto Light"/>
              </a:rPr>
              <a:t>simply</a:t>
            </a:r>
            <a:r>
              <a:rPr lang="is-IS" sz="2800" dirty="0">
                <a:latin typeface="Roboto Light"/>
                <a:cs typeface="Roboto Light"/>
              </a:rPr>
              <a:t> </a:t>
            </a:r>
            <a:r>
              <a:rPr lang="is-IS" sz="2800" dirty="0" err="1">
                <a:latin typeface="Roboto Light"/>
                <a:cs typeface="Roboto Light"/>
              </a:rPr>
              <a:t>enter</a:t>
            </a:r>
            <a:r>
              <a:rPr lang="is-IS" sz="2800" dirty="0">
                <a:latin typeface="Roboto Light"/>
                <a:cs typeface="Roboto Light"/>
              </a:rPr>
              <a:t> a part of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serial</a:t>
            </a:r>
            <a:r>
              <a:rPr lang="is-IS" sz="2800" dirty="0">
                <a:latin typeface="Roboto Light"/>
                <a:cs typeface="Roboto Light"/>
              </a:rPr>
              <a:t> number </a:t>
            </a:r>
            <a:r>
              <a:rPr lang="is-IS" sz="2800" dirty="0" err="1">
                <a:latin typeface="Roboto Light"/>
                <a:cs typeface="Roboto Light"/>
              </a:rPr>
              <a:t>into</a:t>
            </a:r>
            <a:r>
              <a:rPr lang="is-IS" sz="2800" dirty="0">
                <a:latin typeface="Roboto Light"/>
                <a:cs typeface="Roboto Light"/>
              </a:rPr>
              <a:t>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filtering</a:t>
            </a:r>
            <a:r>
              <a:rPr lang="is-IS" sz="2800" dirty="0">
                <a:latin typeface="Roboto Light"/>
                <a:cs typeface="Roboto Light"/>
              </a:rPr>
              <a:t> </a:t>
            </a:r>
            <a:r>
              <a:rPr lang="is-IS" sz="2800" dirty="0" err="1">
                <a:latin typeface="Roboto Light"/>
                <a:cs typeface="Roboto Light"/>
              </a:rPr>
              <a:t>field</a:t>
            </a:r>
            <a:r>
              <a:rPr lang="is-IS" sz="2800" dirty="0">
                <a:latin typeface="Roboto Light"/>
                <a:cs typeface="Roboto Light"/>
              </a:rPr>
              <a:t> – </a:t>
            </a:r>
            <a:r>
              <a:rPr lang="is-IS" sz="2800" dirty="0" err="1">
                <a:latin typeface="Roboto Light"/>
                <a:cs typeface="Roboto Light"/>
              </a:rPr>
              <a:t>the</a:t>
            </a:r>
            <a:r>
              <a:rPr lang="is-IS" sz="2800" dirty="0">
                <a:latin typeface="Roboto Light"/>
                <a:cs typeface="Roboto Light"/>
              </a:rPr>
              <a:t> last 4 </a:t>
            </a:r>
            <a:r>
              <a:rPr lang="is-IS" sz="2800" dirty="0" err="1">
                <a:latin typeface="Roboto Light"/>
                <a:cs typeface="Roboto Light"/>
              </a:rPr>
              <a:t>digits</a:t>
            </a:r>
            <a:r>
              <a:rPr lang="is-IS" sz="2800" dirty="0">
                <a:latin typeface="Roboto Light"/>
                <a:cs typeface="Roboto Light"/>
              </a:rPr>
              <a:t> </a:t>
            </a:r>
            <a:r>
              <a:rPr lang="is-IS" sz="2800" dirty="0" err="1">
                <a:latin typeface="Roboto Light"/>
                <a:cs typeface="Roboto Light"/>
              </a:rPr>
              <a:t>should</a:t>
            </a:r>
            <a:r>
              <a:rPr lang="is-IS" sz="2800" dirty="0">
                <a:latin typeface="Roboto Light"/>
                <a:cs typeface="Roboto Light"/>
              </a:rPr>
              <a:t> suffice.The list </a:t>
            </a:r>
            <a:r>
              <a:rPr lang="is-IS" sz="2800" dirty="0" err="1">
                <a:latin typeface="Roboto Light"/>
                <a:cs typeface="Roboto Light"/>
              </a:rPr>
              <a:t>updates</a:t>
            </a:r>
            <a:r>
              <a:rPr lang="is-IS" sz="2800" dirty="0">
                <a:latin typeface="Roboto Light"/>
                <a:cs typeface="Roboto Light"/>
              </a:rPr>
              <a:t> </a:t>
            </a:r>
            <a:r>
              <a:rPr lang="is-IS" sz="2800" dirty="0" err="1">
                <a:latin typeface="Roboto Light"/>
                <a:cs typeface="Roboto Light"/>
              </a:rPr>
              <a:t>automatically</a:t>
            </a:r>
            <a:r>
              <a:rPr lang="is-IS" sz="2800" dirty="0">
                <a:latin typeface="Roboto Light"/>
                <a:cs typeface="Roboto Light"/>
              </a:rPr>
              <a:t> </a:t>
            </a:r>
            <a:r>
              <a:rPr lang="is-IS" sz="2800" dirty="0" err="1">
                <a:latin typeface="Roboto Light"/>
                <a:cs typeface="Roboto Light"/>
              </a:rPr>
              <a:t>when</a:t>
            </a:r>
            <a:r>
              <a:rPr lang="is-IS" sz="2800" dirty="0">
                <a:latin typeface="Roboto Light"/>
                <a:cs typeface="Roboto Light"/>
              </a:rPr>
              <a:t> it </a:t>
            </a:r>
            <a:r>
              <a:rPr lang="is-IS" sz="2800" dirty="0" err="1">
                <a:latin typeface="Roboto Light"/>
                <a:cs typeface="Roboto Light"/>
              </a:rPr>
              <a:t>finds</a:t>
            </a:r>
            <a:r>
              <a:rPr lang="is-IS" sz="2800" dirty="0">
                <a:latin typeface="Roboto Light"/>
                <a:cs typeface="Roboto Light"/>
              </a:rPr>
              <a:t> </a:t>
            </a:r>
            <a:r>
              <a:rPr lang="is-IS" sz="2800" dirty="0" err="1">
                <a:latin typeface="Roboto Light"/>
                <a:cs typeface="Roboto Light"/>
              </a:rPr>
              <a:t>data</a:t>
            </a:r>
            <a:r>
              <a:rPr lang="is-IS" sz="2800" dirty="0">
                <a:latin typeface="Roboto Light"/>
                <a:cs typeface="Roboto Light"/>
              </a:rPr>
              <a:t> </a:t>
            </a:r>
            <a:r>
              <a:rPr lang="is-IS" sz="2800" dirty="0" err="1">
                <a:latin typeface="Roboto Light"/>
                <a:cs typeface="Roboto Light"/>
              </a:rPr>
              <a:t>which</a:t>
            </a:r>
            <a:r>
              <a:rPr lang="is-IS" sz="2800" dirty="0">
                <a:latin typeface="Roboto Light"/>
                <a:cs typeface="Roboto Light"/>
              </a:rPr>
              <a:t> </a:t>
            </a:r>
            <a:r>
              <a:rPr lang="is-IS" sz="2800" dirty="0" err="1">
                <a:latin typeface="Roboto Light"/>
                <a:cs typeface="Roboto Light"/>
              </a:rPr>
              <a:t>matches</a:t>
            </a:r>
            <a:r>
              <a:rPr lang="is-IS" sz="2800" dirty="0">
                <a:latin typeface="Roboto Light"/>
                <a:cs typeface="Roboto Light"/>
              </a:rPr>
              <a:t>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criteria</a:t>
            </a:r>
            <a:r>
              <a:rPr lang="is-IS" sz="2800" dirty="0">
                <a:latin typeface="Roboto Light"/>
                <a:cs typeface="Roboto Light"/>
              </a:rPr>
              <a:t>.</a:t>
            </a:r>
            <a:endParaRPr lang="en-US" sz="2800" dirty="0">
              <a:latin typeface="Roboto Light"/>
              <a:cs typeface="Roboto Light"/>
            </a:endParaRPr>
          </a:p>
          <a:p>
            <a:endParaRPr lang="en-US" dirty="0"/>
          </a:p>
        </p:txBody>
      </p:sp>
      <p:sp>
        <p:nvSpPr>
          <p:cNvPr id="23" name="Folded Corner 22"/>
          <p:cNvSpPr/>
          <p:nvPr/>
        </p:nvSpPr>
        <p:spPr>
          <a:xfrm>
            <a:off x="16740188" y="10290175"/>
            <a:ext cx="7042150" cy="2395097"/>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If </a:t>
            </a:r>
            <a:r>
              <a:rPr lang="is-IS" sz="2800" dirty="0" err="1">
                <a:latin typeface="Roboto Light"/>
                <a:cs typeface="Roboto Light"/>
              </a:rPr>
              <a:t>you</a:t>
            </a:r>
            <a:r>
              <a:rPr lang="is-IS" sz="2800" dirty="0">
                <a:latin typeface="Roboto Light"/>
                <a:cs typeface="Roboto Light"/>
              </a:rPr>
              <a:t> </a:t>
            </a:r>
            <a:r>
              <a:rPr lang="is-IS" sz="2800" dirty="0" err="1">
                <a:latin typeface="Roboto Light"/>
                <a:cs typeface="Roboto Light"/>
              </a:rPr>
              <a:t>want</a:t>
            </a:r>
            <a:r>
              <a:rPr lang="is-IS" sz="2800" dirty="0">
                <a:latin typeface="Roboto Light"/>
                <a:cs typeface="Roboto Light"/>
              </a:rPr>
              <a:t> </a:t>
            </a:r>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filter</a:t>
            </a:r>
            <a:r>
              <a:rPr lang="is-IS" sz="2800" dirty="0">
                <a:latin typeface="Roboto Light"/>
                <a:cs typeface="Roboto Light"/>
              </a:rPr>
              <a:t> </a:t>
            </a:r>
            <a:r>
              <a:rPr lang="is-IS" sz="2800" dirty="0" err="1">
                <a:latin typeface="Roboto Light"/>
                <a:cs typeface="Roboto Light"/>
              </a:rPr>
              <a:t>by</a:t>
            </a:r>
            <a:r>
              <a:rPr lang="is-IS" sz="2800" dirty="0">
                <a:latin typeface="Roboto Light"/>
                <a:cs typeface="Roboto Light"/>
              </a:rPr>
              <a:t> a </a:t>
            </a:r>
            <a:r>
              <a:rPr lang="is-IS" sz="2800" dirty="0" err="1">
                <a:latin typeface="Roboto Light"/>
                <a:cs typeface="Roboto Light"/>
              </a:rPr>
              <a:t>merchants</a:t>
            </a:r>
            <a:r>
              <a:rPr lang="is-IS" sz="2800" dirty="0">
                <a:latin typeface="Roboto Light"/>
                <a:cs typeface="Roboto Light"/>
              </a:rPr>
              <a:t> </a:t>
            </a:r>
            <a:r>
              <a:rPr lang="is-IS" sz="2800" dirty="0" err="1">
                <a:latin typeface="Roboto Light"/>
                <a:cs typeface="Roboto Light"/>
              </a:rPr>
              <a:t>name</a:t>
            </a:r>
            <a:r>
              <a:rPr lang="is-IS" sz="2800" dirty="0">
                <a:latin typeface="Roboto Light"/>
                <a:cs typeface="Roboto Light"/>
              </a:rPr>
              <a:t>, </a:t>
            </a:r>
            <a:r>
              <a:rPr lang="is-IS" sz="2800" dirty="0" err="1">
                <a:latin typeface="Roboto Light"/>
                <a:cs typeface="Roboto Light"/>
              </a:rPr>
              <a:t>location</a:t>
            </a:r>
            <a:r>
              <a:rPr lang="is-IS" sz="2800" dirty="0">
                <a:latin typeface="Roboto Light"/>
                <a:cs typeface="Roboto Light"/>
              </a:rPr>
              <a:t>, ID, </a:t>
            </a:r>
            <a:r>
              <a:rPr lang="is-IS" sz="2800" dirty="0" err="1">
                <a:latin typeface="Roboto Light"/>
                <a:cs typeface="Roboto Light"/>
              </a:rPr>
              <a:t>category</a:t>
            </a:r>
            <a:r>
              <a:rPr lang="is-IS" sz="2800" dirty="0">
                <a:latin typeface="Roboto Light"/>
                <a:cs typeface="Roboto Light"/>
              </a:rPr>
              <a:t> </a:t>
            </a:r>
            <a:r>
              <a:rPr lang="is-IS" sz="2800" dirty="0" err="1">
                <a:latin typeface="Roboto Light"/>
                <a:cs typeface="Roboto Light"/>
              </a:rPr>
              <a:t>code</a:t>
            </a:r>
            <a:r>
              <a:rPr lang="is-IS" sz="2800" dirty="0">
                <a:latin typeface="Roboto Light"/>
                <a:cs typeface="Roboto Light"/>
              </a:rPr>
              <a:t>, etc. </a:t>
            </a:r>
            <a:r>
              <a:rPr lang="is-IS" sz="2800" dirty="0" err="1">
                <a:latin typeface="Roboto Light"/>
                <a:cs typeface="Roboto Light"/>
              </a:rPr>
              <a:t>Simply</a:t>
            </a:r>
            <a:r>
              <a:rPr lang="is-IS" sz="2800" dirty="0">
                <a:latin typeface="Roboto Light"/>
                <a:cs typeface="Roboto Light"/>
              </a:rPr>
              <a:t> </a:t>
            </a:r>
            <a:r>
              <a:rPr lang="is-IS" sz="2800" dirty="0" err="1">
                <a:latin typeface="Roboto Light"/>
                <a:cs typeface="Roboto Light"/>
              </a:rPr>
              <a:t>enter</a:t>
            </a:r>
            <a:r>
              <a:rPr lang="is-IS" sz="2800" dirty="0">
                <a:latin typeface="Roboto Light"/>
                <a:cs typeface="Roboto Light"/>
              </a:rPr>
              <a:t> </a:t>
            </a:r>
            <a:r>
              <a:rPr lang="is-IS" sz="2800" dirty="0" err="1">
                <a:latin typeface="Roboto Light"/>
                <a:cs typeface="Roboto Light"/>
              </a:rPr>
              <a:t>what</a:t>
            </a:r>
            <a:r>
              <a:rPr lang="is-IS" sz="2800" dirty="0">
                <a:latin typeface="Roboto Light"/>
                <a:cs typeface="Roboto Light"/>
              </a:rPr>
              <a:t> you are looking for in the filter box and the results will be updated automatically.</a:t>
            </a:r>
            <a:endParaRPr lang="en-US" sz="2800" dirty="0">
              <a:latin typeface="Roboto Light"/>
              <a:cs typeface="Roboto Light"/>
            </a:endParaRPr>
          </a:p>
          <a:p>
            <a:endParaRPr lang="en-US" dirty="0"/>
          </a:p>
        </p:txBody>
      </p:sp>
    </p:spTree>
    <p:extLst>
      <p:ext uri="{BB962C8B-B14F-4D97-AF65-F5344CB8AC3E}">
        <p14:creationId xmlns:p14="http://schemas.microsoft.com/office/powerpoint/2010/main" val="33555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fault Theme">
  <a:themeElements>
    <a:clrScheme name="Barcena Light">
      <a:dk1>
        <a:srgbClr val="445469"/>
      </a:dk1>
      <a:lt1>
        <a:sysClr val="window" lastClr="FFFFFF"/>
      </a:lt1>
      <a:dk2>
        <a:srgbClr val="445469"/>
      </a:dk2>
      <a:lt2>
        <a:srgbClr val="FFFFFF"/>
      </a:lt2>
      <a:accent1>
        <a:srgbClr val="2686A7"/>
      </a:accent1>
      <a:accent2>
        <a:srgbClr val="54BE71"/>
      </a:accent2>
      <a:accent3>
        <a:srgbClr val="202F3E"/>
      </a:accent3>
      <a:accent4>
        <a:srgbClr val="EF9527"/>
      </a:accent4>
      <a:accent5>
        <a:srgbClr val="ED423D"/>
      </a:accent5>
      <a:accent6>
        <a:srgbClr val="8BC248"/>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31003</TotalTime>
  <Words>1815</Words>
  <Application>Microsoft Office PowerPoint</Application>
  <PresentationFormat>Custom</PresentationFormat>
  <Paragraphs>167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 Light</vt:lpstr>
      <vt:lpstr>Lato Light</vt:lpstr>
      <vt:lpstr>Open Sans Light</vt:lpstr>
      <vt:lpstr>Roboto Light</vt:lpstr>
      <vt:lpstr>Roboto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Barcena</dc:title>
  <dc:subject/>
  <dc:creator>SlidePro</dc:creator>
  <cp:keywords/>
  <dc:description/>
  <cp:lastModifiedBy>Martha Kathleen Watts</cp:lastModifiedBy>
  <cp:revision>4242</cp:revision>
  <cp:lastPrinted>2016-04-21T14:58:24Z</cp:lastPrinted>
  <dcterms:created xsi:type="dcterms:W3CDTF">2014-11-12T21:47:38Z</dcterms:created>
  <dcterms:modified xsi:type="dcterms:W3CDTF">2016-08-09T10:49:11Z</dcterms:modified>
  <cp:category/>
</cp:coreProperties>
</file>